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  <p:sldMasterId id="2147483854" r:id="rId3"/>
  </p:sldMasterIdLst>
  <p:notesMasterIdLst>
    <p:notesMasterId r:id="rId67"/>
  </p:notesMasterIdLst>
  <p:handoutMasterIdLst>
    <p:handoutMasterId r:id="rId68"/>
  </p:handoutMasterIdLst>
  <p:sldIdLst>
    <p:sldId id="1541" r:id="rId4"/>
    <p:sldId id="1561" r:id="rId5"/>
    <p:sldId id="657" r:id="rId6"/>
    <p:sldId id="1564" r:id="rId7"/>
    <p:sldId id="1565" r:id="rId8"/>
    <p:sldId id="1566" r:id="rId9"/>
    <p:sldId id="1567" r:id="rId10"/>
    <p:sldId id="1568" r:id="rId11"/>
    <p:sldId id="1569" r:id="rId12"/>
    <p:sldId id="1615" r:id="rId13"/>
    <p:sldId id="1570" r:id="rId14"/>
    <p:sldId id="1623" r:id="rId15"/>
    <p:sldId id="1571" r:id="rId16"/>
    <p:sldId id="1625" r:id="rId17"/>
    <p:sldId id="1572" r:id="rId18"/>
    <p:sldId id="1573" r:id="rId19"/>
    <p:sldId id="1574" r:id="rId20"/>
    <p:sldId id="1575" r:id="rId21"/>
    <p:sldId id="1576" r:id="rId22"/>
    <p:sldId id="1577" r:id="rId23"/>
    <p:sldId id="1578" r:id="rId24"/>
    <p:sldId id="1580" r:id="rId25"/>
    <p:sldId id="1581" r:id="rId26"/>
    <p:sldId id="1582" r:id="rId27"/>
    <p:sldId id="1583" r:id="rId28"/>
    <p:sldId id="1584" r:id="rId29"/>
    <p:sldId id="1585" r:id="rId30"/>
    <p:sldId id="1586" r:id="rId31"/>
    <p:sldId id="1587" r:id="rId32"/>
    <p:sldId id="1588" r:id="rId33"/>
    <p:sldId id="1589" r:id="rId34"/>
    <p:sldId id="1590" r:id="rId35"/>
    <p:sldId id="1591" r:id="rId36"/>
    <p:sldId id="1592" r:id="rId37"/>
    <p:sldId id="1626" r:id="rId38"/>
    <p:sldId id="1594" r:id="rId39"/>
    <p:sldId id="1595" r:id="rId40"/>
    <p:sldId id="1596" r:id="rId41"/>
    <p:sldId id="1597" r:id="rId42"/>
    <p:sldId id="1598" r:id="rId43"/>
    <p:sldId id="1599" r:id="rId44"/>
    <p:sldId id="1600" r:id="rId45"/>
    <p:sldId id="1601" r:id="rId46"/>
    <p:sldId id="1602" r:id="rId47"/>
    <p:sldId id="1603" r:id="rId48"/>
    <p:sldId id="1604" r:id="rId49"/>
    <p:sldId id="1605" r:id="rId50"/>
    <p:sldId id="1606" r:id="rId51"/>
    <p:sldId id="1607" r:id="rId52"/>
    <p:sldId id="1608" r:id="rId53"/>
    <p:sldId id="1609" r:id="rId54"/>
    <p:sldId id="1610" r:id="rId55"/>
    <p:sldId id="1611" r:id="rId56"/>
    <p:sldId id="1612" r:id="rId57"/>
    <p:sldId id="1613" r:id="rId58"/>
    <p:sldId id="1614" r:id="rId59"/>
    <p:sldId id="1616" r:id="rId60"/>
    <p:sldId id="1617" r:id="rId61"/>
    <p:sldId id="1618" r:id="rId62"/>
    <p:sldId id="1619" r:id="rId63"/>
    <p:sldId id="1620" r:id="rId64"/>
    <p:sldId id="1621" r:id="rId65"/>
    <p:sldId id="1622" r:id="rId6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CCFFCC"/>
    <a:srgbClr val="CCFFFF"/>
    <a:srgbClr val="0152A3"/>
    <a:srgbClr val="333399"/>
    <a:srgbClr val="003399"/>
    <a:srgbClr val="0000FF"/>
    <a:srgbClr val="FFCCFF"/>
    <a:srgbClr val="0074BF"/>
    <a:srgbClr val="A6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91" autoAdjust="0"/>
    <p:restoredTop sz="94723" autoAdjust="0"/>
  </p:normalViewPr>
  <p:slideViewPr>
    <p:cSldViewPr>
      <p:cViewPr varScale="1">
        <p:scale>
          <a:sx n="87" d="100"/>
          <a:sy n="87" d="100"/>
        </p:scale>
        <p:origin x="307" y="27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1361" y="6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B36D02D-5378-E7B9-8EA2-1B470A13C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FCB3BD-9D9C-E70F-E992-B61A6B9856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11CD8-A606-4BC8-8E0D-246D6B25B405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8DA4D8-FD3D-7C4E-4BCE-78D4BCAEA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B296D7-BF7F-6CE4-0DDE-FAD253258F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5DB42-C88A-4BAE-94F3-C72D09E42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870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2024/12/12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344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60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60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100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3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926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209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8592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342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2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159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3061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4871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88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40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40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3755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0185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52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8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3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37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5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42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54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44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37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43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60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60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100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3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10666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2024/12/12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5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2024/12/12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7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7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9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13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2024/12/12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13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11-13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solidFill>
                  <a:schemeClr val="bg1"/>
                </a:solidFill>
                <a:latin typeface="Arial"/>
                <a:cs typeface="Arial"/>
              </a:rPr>
              <a:t>Compiling</a:t>
            </a:r>
            <a:r>
              <a:rPr lang="en-US" altLang="zh-CN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altLang="zh-CN" b="1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lang="en-US" altLang="zh-CN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b="1" spc="-10" dirty="0">
                <a:solidFill>
                  <a:schemeClr val="bg1"/>
                </a:solidFill>
                <a:latin typeface="Arial"/>
                <a:cs typeface="Arial"/>
              </a:rPr>
              <a:t>Assembly </a:t>
            </a:r>
            <a:r>
              <a:rPr lang="en-US" altLang="zh-CN" b="1" dirty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lang="en-US" altLang="zh-CN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n-US" altLang="zh-CN" b="1" spc="-10" dirty="0">
                <a:solidFill>
                  <a:schemeClr val="bg1"/>
                </a:solidFill>
                <a:latin typeface="Arial"/>
                <a:cs typeface="Arial"/>
              </a:rPr>
              <a:t> Run-</a:t>
            </a:r>
            <a:r>
              <a:rPr lang="en-US" altLang="zh-CN" b="1" dirty="0">
                <a:solidFill>
                  <a:schemeClr val="bg1"/>
                </a:solidFill>
                <a:latin typeface="Arial"/>
                <a:cs typeface="Arial"/>
              </a:rPr>
              <a:t>time</a:t>
            </a:r>
            <a:r>
              <a:rPr lang="en-US" altLang="zh-CN" b="1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CN" b="1" spc="-20" dirty="0">
                <a:solidFill>
                  <a:schemeClr val="bg1"/>
                </a:solidFill>
                <a:latin typeface="Arial"/>
                <a:cs typeface="Arial"/>
              </a:rPr>
              <a:t>Stack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CS1002A.03</a:t>
            </a:r>
            <a:r>
              <a: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610179-B450-42CD-B0BA-6EB42BDBF7B2}"/>
              </a:ext>
            </a:extLst>
          </p:cNvPr>
          <p:cNvSpPr txBox="1"/>
          <p:nvPr/>
        </p:nvSpPr>
        <p:spPr>
          <a:xfrm>
            <a:off x="2406644" y="5085184"/>
            <a:ext cx="4326248" cy="179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ahoma" panose="020B0604030504040204" pitchFamily="34" charset="0"/>
              </a:rPr>
              <a:t>苗付友</a:t>
            </a:r>
            <a:endParaRPr lang="en-US" altLang="zh-CN" sz="3200" b="1" baseline="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mfy@ustc.edu.cn</a:t>
            </a:r>
            <a:b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Fall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24CD4-5A53-790A-D1C1-771E678E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Compiler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BD6629-D190-7649-160C-71DC2CB0B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Source Code Analysis</a:t>
            </a:r>
            <a:r>
              <a:rPr lang="en-US" altLang="zh-CN" sz="2000" dirty="0"/>
              <a:t>….</a:t>
            </a:r>
            <a:r>
              <a:rPr lang="en-US" altLang="zh-CN" sz="2000" dirty="0">
                <a:solidFill>
                  <a:srgbClr val="00B050"/>
                </a:solidFill>
              </a:rPr>
              <a:t>you will learn the theory/foundation behind this in Foundations of Computing course</a:t>
            </a:r>
          </a:p>
          <a:p>
            <a:pPr lvl="1"/>
            <a:r>
              <a:rPr lang="en-US" altLang="zh-CN" sz="1800" dirty="0"/>
              <a:t>“front end”: parses programs to identify its pieces</a:t>
            </a:r>
          </a:p>
          <a:p>
            <a:pPr lvl="2"/>
            <a:r>
              <a:rPr lang="en-US" altLang="zh-CN" sz="2000" dirty="0"/>
              <a:t>variables, expressions, statements, functions, etc.</a:t>
            </a:r>
          </a:p>
          <a:p>
            <a:pPr lvl="1"/>
            <a:r>
              <a:rPr lang="en-US" altLang="zh-CN" sz="1800" dirty="0"/>
              <a:t>depends on language (not on target machine)</a:t>
            </a:r>
          </a:p>
          <a:p>
            <a:r>
              <a:rPr lang="en-US" altLang="zh-CN" sz="2000" dirty="0">
                <a:solidFill>
                  <a:schemeClr val="accent1"/>
                </a:solidFill>
              </a:rPr>
              <a:t>Code Generation</a:t>
            </a:r>
            <a:r>
              <a:rPr lang="en-US" altLang="zh-CN" sz="2000" dirty="0"/>
              <a:t>… </a:t>
            </a:r>
            <a:r>
              <a:rPr lang="en-US" altLang="zh-CN" sz="2000" dirty="0">
                <a:solidFill>
                  <a:srgbClr val="00B0F0"/>
                </a:solidFill>
              </a:rPr>
              <a:t>we will cover it implicitly in this course</a:t>
            </a:r>
          </a:p>
          <a:p>
            <a:pPr lvl="1"/>
            <a:r>
              <a:rPr lang="en-US" altLang="zh-CN" sz="1800" dirty="0"/>
              <a:t>“back end”: generates machine code from analyzed source</a:t>
            </a:r>
          </a:p>
          <a:p>
            <a:pPr lvl="1"/>
            <a:r>
              <a:rPr lang="en-US" altLang="zh-CN" sz="1800" dirty="0">
                <a:solidFill>
                  <a:schemeClr val="accent1"/>
                </a:solidFill>
              </a:rPr>
              <a:t>may optimize machine code to make it run more efficiently</a:t>
            </a:r>
          </a:p>
          <a:p>
            <a:pPr lvl="1"/>
            <a:r>
              <a:rPr lang="en-US" altLang="zh-CN" sz="1800" dirty="0"/>
              <a:t>very dependent on target machine</a:t>
            </a:r>
          </a:p>
          <a:p>
            <a:pPr lvl="1"/>
            <a:r>
              <a:rPr lang="en-US" altLang="zh-CN" sz="1800" dirty="0"/>
              <a:t>We will play the role of the code generation component as we discuss 	how different C concepts are implemented in LC3</a:t>
            </a:r>
          </a:p>
          <a:p>
            <a:pPr lvl="2"/>
            <a:r>
              <a:rPr lang="en-US" altLang="zh-CN" sz="1600" dirty="0"/>
              <a:t>This is what the compiler backend does</a:t>
            </a:r>
            <a:endParaRPr lang="en-US" altLang="zh-CN" sz="2000" dirty="0"/>
          </a:p>
          <a:p>
            <a:r>
              <a:rPr lang="en-US" altLang="zh-CN" sz="2000" dirty="0">
                <a:solidFill>
                  <a:schemeClr val="accent1"/>
                </a:solidFill>
              </a:rPr>
              <a:t>Symbol Table</a:t>
            </a:r>
          </a:p>
          <a:p>
            <a:pPr lvl="1"/>
            <a:r>
              <a:rPr lang="en-US" altLang="zh-CN" sz="1800" dirty="0"/>
              <a:t>map between symbolic names and items</a:t>
            </a:r>
          </a:p>
          <a:p>
            <a:pPr lvl="1"/>
            <a:r>
              <a:rPr lang="en-US" altLang="zh-CN" sz="1800" dirty="0"/>
              <a:t>like assembler, but more kinds of information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133168-4F66-8D2E-538A-CF7F774F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795A1-3B62-3099-51E2-DCAB223213C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EF1FC9-138E-7916-836E-45EFDB29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3040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55894E-F44E-5752-9796-4C6494EC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lang="en-US" altLang="zh-CN" sz="2800" b="1" kern="0" spc="-25" baseline="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Simple</a:t>
            </a:r>
            <a:r>
              <a:rPr lang="en-US" altLang="zh-CN" sz="2800" b="1" kern="0" spc="-20" baseline="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C</a:t>
            </a:r>
            <a:r>
              <a:rPr lang="en-US" altLang="zh-CN" sz="2800" b="1" kern="0" spc="-20" baseline="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kern="0" spc="-10" baseline="0" dirty="0">
                <a:solidFill>
                  <a:srgbClr val="3333CC"/>
                </a:solidFill>
                <a:latin typeface="Arial"/>
                <a:cs typeface="Arial"/>
              </a:rPr>
              <a:t>Program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338E08-47E2-BBD3-938F-86E1D04D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BE48DF-A597-92D7-A17E-0A88B91F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F3542CC-EABB-4ACB-9440-544D06FEF0BF}"/>
              </a:ext>
            </a:extLst>
          </p:cNvPr>
          <p:cNvSpPr txBox="1"/>
          <p:nvPr/>
        </p:nvSpPr>
        <p:spPr>
          <a:xfrm>
            <a:off x="1187624" y="882898"/>
            <a:ext cx="6984776" cy="578042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R="2519045" algn="just" eaLnBrk="1" fontAlgn="auto" hangingPunct="1">
              <a:lnSpc>
                <a:spcPct val="150000"/>
              </a:lnSpc>
              <a:spcBef>
                <a:spcPts val="185"/>
              </a:spcBef>
              <a:spcAft>
                <a:spcPts val="0"/>
              </a:spcAft>
            </a:pP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#include</a:t>
            </a:r>
            <a:r>
              <a:rPr sz="1400" kern="0" spc="-4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&lt;stdio.h&gt;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#define</a:t>
            </a:r>
            <a:r>
              <a:rPr sz="1400" kern="0" spc="-3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STOP</a:t>
            </a:r>
            <a:r>
              <a:rPr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0</a:t>
            </a:r>
            <a:endParaRPr sz="14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sz="1400" kern="0" spc="-1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scale=10;</a:t>
            </a:r>
            <a:endParaRPr sz="14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457200" marR="843915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sz="1400" kern="0" spc="-2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square(){</a:t>
            </a:r>
            <a:r>
              <a:rPr sz="1400" kern="0" spc="37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 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/*</a:t>
            </a:r>
            <a:r>
              <a:rPr sz="1400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function</a:t>
            </a:r>
            <a:r>
              <a:rPr sz="1400" kern="0" spc="-2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square</a:t>
            </a:r>
            <a:r>
              <a:rPr sz="1400" kern="0" spc="-1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*/{</a:t>
            </a:r>
            <a:endParaRPr lang="en-US" sz="1400" kern="0" spc="-25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457200" marR="843915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   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sz="1400" kern="0" spc="-3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x,y;</a:t>
            </a:r>
            <a:r>
              <a:rPr sz="1400" kern="0" spc="-2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lang="en-US" sz="1400" kern="0" spc="-2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   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/*</a:t>
            </a:r>
            <a:r>
              <a:rPr sz="1400" kern="0" spc="-2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two</a:t>
            </a:r>
            <a:r>
              <a:rPr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local</a:t>
            </a:r>
            <a:r>
              <a:rPr sz="1400" kern="0" spc="-2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variables</a:t>
            </a:r>
            <a:r>
              <a:rPr sz="1400" kern="0" spc="-2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*/ </a:t>
            </a:r>
            <a:endParaRPr lang="en-US" sz="1400" kern="0" spc="-25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457200" marR="843915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   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x</a:t>
            </a:r>
            <a:r>
              <a:rPr sz="1400" kern="0" spc="-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=</a:t>
            </a:r>
            <a:r>
              <a:rPr sz="1400" kern="0" spc="-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scale*scale;</a:t>
            </a:r>
            <a:endParaRPr sz="14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400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return(x);}</a:t>
            </a:r>
            <a:endParaRPr sz="14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447165" algn="l"/>
              </a:tabLst>
            </a:pP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/*</a:t>
            </a:r>
            <a:r>
              <a:rPr sz="1400" kern="0" spc="-3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Function:</a:t>
            </a: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main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	</a:t>
            </a: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*/</a:t>
            </a:r>
            <a:endParaRPr sz="14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R="53911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/*</a:t>
            </a: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Description:</a:t>
            </a: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gets</a:t>
            </a: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value</a:t>
            </a: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and</a:t>
            </a: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squares</a:t>
            </a: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it</a:t>
            </a: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 */ </a:t>
            </a:r>
            <a:endParaRPr lang="en-US" sz="1400" kern="0" spc="-25" baseline="0" dirty="0">
              <a:solidFill>
                <a:srgbClr val="22228B"/>
              </a:solidFill>
              <a:latin typeface="Courier New"/>
              <a:cs typeface="Courier New"/>
            </a:endParaRPr>
          </a:p>
          <a:p>
            <a:pPr marR="53911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main()</a:t>
            </a:r>
            <a:endParaRPr sz="14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27965" algn="l"/>
              </a:tabLst>
            </a:pPr>
            <a:r>
              <a:rPr sz="1400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{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	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/*</a:t>
            </a:r>
            <a:r>
              <a:rPr sz="1400" kern="0" spc="-4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variable</a:t>
            </a:r>
            <a:r>
              <a:rPr sz="1400" kern="0" spc="-35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declarations</a:t>
            </a:r>
            <a:r>
              <a:rPr sz="1400" kern="0" spc="-35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*/</a:t>
            </a:r>
            <a:endParaRPr sz="14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R="5080" indent="304800" eaLnBrk="1" fontAlgn="auto" hangingPunct="1">
              <a:lnSpc>
                <a:spcPct val="150000"/>
              </a:lnSpc>
              <a:spcBef>
                <a:spcPts val="190"/>
              </a:spcBef>
              <a:spcAft>
                <a:spcPts val="0"/>
              </a:spcAft>
            </a:pP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sz="1400" kern="0" spc="-3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number,</a:t>
            </a:r>
            <a:r>
              <a:rPr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value,</a:t>
            </a:r>
            <a:r>
              <a:rPr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temp;</a:t>
            </a:r>
            <a:r>
              <a:rPr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/*</a:t>
            </a:r>
            <a:r>
              <a:rPr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three</a:t>
            </a:r>
            <a:r>
              <a:rPr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integer</a:t>
            </a:r>
            <a:r>
              <a:rPr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local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variables</a:t>
            </a:r>
            <a:r>
              <a:rPr sz="1400" kern="0" spc="-4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*/</a:t>
            </a:r>
            <a:endParaRPr sz="14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304800" marR="843915" eaLnBrk="1" fontAlgn="auto" hangingPunct="1">
              <a:lnSpc>
                <a:spcPct val="150000"/>
              </a:lnSpc>
              <a:spcBef>
                <a:spcPts val="40"/>
              </a:spcBef>
              <a:spcAft>
                <a:spcPts val="0"/>
              </a:spcAft>
            </a:pP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/*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prompt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user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for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input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*/ </a:t>
            </a:r>
            <a:endParaRPr lang="en-US" sz="1400" kern="0" spc="-25" baseline="0" dirty="0">
              <a:solidFill>
                <a:srgbClr val="22228B"/>
              </a:solidFill>
              <a:latin typeface="Courier New"/>
              <a:cs typeface="Courier New"/>
            </a:endParaRPr>
          </a:p>
          <a:p>
            <a:pPr marL="304800" marR="843915" eaLnBrk="1" fontAlgn="auto" hangingPunct="1">
              <a:lnSpc>
                <a:spcPct val="150000"/>
              </a:lnSpc>
              <a:spcBef>
                <a:spcPts val="40"/>
              </a:spcBef>
              <a:spcAft>
                <a:spcPts val="0"/>
              </a:spcAft>
            </a:pPr>
            <a:r>
              <a:rPr sz="1400" kern="0" baseline="0" dirty="0" err="1">
                <a:solidFill>
                  <a:sysClr val="windowText" lastClr="000000"/>
                </a:solidFill>
                <a:latin typeface="Courier New"/>
                <a:cs typeface="Courier New"/>
              </a:rPr>
              <a:t>printf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("Enter</a:t>
            </a:r>
            <a:r>
              <a:rPr sz="1400" kern="0" spc="-4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a</a:t>
            </a:r>
            <a:r>
              <a:rPr sz="1400" kern="0" spc="-3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positive</a:t>
            </a:r>
            <a:r>
              <a:rPr sz="1400" kern="0" spc="-3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number:</a:t>
            </a:r>
            <a:r>
              <a:rPr sz="1400" kern="0" spc="-3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");</a:t>
            </a:r>
            <a:endParaRPr sz="14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304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980564" algn="l"/>
              </a:tabLst>
            </a:pP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scanf("%d",</a:t>
            </a:r>
            <a:r>
              <a:rPr sz="1400" kern="0" spc="-5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&amp;value);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	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/*</a:t>
            </a:r>
            <a:r>
              <a:rPr sz="1400" kern="0" spc="-3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read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into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value</a:t>
            </a:r>
            <a:r>
              <a:rPr sz="1400" kern="0" spc="-15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*/</a:t>
            </a:r>
            <a:endParaRPr sz="14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304800" marR="107251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         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/*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scale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input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and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print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*/</a:t>
            </a:r>
            <a:endParaRPr lang="en-US" sz="1400" kern="0" spc="-25" baseline="0" dirty="0">
              <a:solidFill>
                <a:srgbClr val="22228B"/>
              </a:solidFill>
              <a:latin typeface="Courier New"/>
              <a:cs typeface="Courier New"/>
            </a:endParaRPr>
          </a:p>
          <a:p>
            <a:pPr marL="304800" marR="107251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400" kern="0" spc="-25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number</a:t>
            </a:r>
            <a:r>
              <a:rPr sz="1400" kern="0" spc="-2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rgbClr val="22228B"/>
                </a:solidFill>
                <a:latin typeface="Courier New"/>
                <a:cs typeface="Courier New"/>
              </a:rPr>
              <a:t>=</a:t>
            </a:r>
            <a:r>
              <a:rPr sz="1400" kern="0" spc="-15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spc="-10" baseline="0" dirty="0">
                <a:solidFill>
                  <a:srgbClr val="22228B"/>
                </a:solidFill>
                <a:latin typeface="Courier New"/>
                <a:cs typeface="Courier New"/>
              </a:rPr>
              <a:t>value*square();</a:t>
            </a:r>
            <a:endParaRPr lang="en-US" sz="1400" kern="0" spc="-10" baseline="0" dirty="0">
              <a:solidFill>
                <a:srgbClr val="22228B"/>
              </a:solidFill>
              <a:latin typeface="Courier New"/>
              <a:cs typeface="Courier New"/>
            </a:endParaRPr>
          </a:p>
          <a:p>
            <a:pPr marL="304800" marR="107251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400" kern="0" spc="-10" baseline="0" dirty="0">
                <a:solidFill>
                  <a:srgbClr val="22228B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printf(”number</a:t>
            </a:r>
            <a:r>
              <a:rPr sz="1400" kern="0" spc="-4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is</a:t>
            </a:r>
            <a:r>
              <a:rPr sz="1400" kern="0" spc="-3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%d\n",</a:t>
            </a:r>
            <a:r>
              <a:rPr sz="1400" kern="0" spc="-3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400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number);</a:t>
            </a:r>
            <a:endParaRPr sz="14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}</a:t>
            </a:r>
            <a:endParaRPr sz="14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4709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2BFFCA-4C65-039B-4E02-0DCD76EE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Symbol</a:t>
            </a:r>
            <a:r>
              <a:rPr lang="en-US" altLang="zh-CN" sz="2800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53B444-1E85-89CC-D2CE-CFA1F319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642D15-48F9-E31E-E37F-CC85ABBC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E19AA0C-F704-D7F8-49E3-FBD5234D1848}"/>
              </a:ext>
            </a:extLst>
          </p:cNvPr>
          <p:cNvSpPr txBox="1"/>
          <p:nvPr/>
        </p:nvSpPr>
        <p:spPr>
          <a:xfrm>
            <a:off x="539552" y="1082410"/>
            <a:ext cx="7344816" cy="161326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-8890" eaLnBrk="1" fontAlgn="auto" hangingPunct="1">
              <a:spcBef>
                <a:spcPts val="400"/>
              </a:spcBef>
              <a:spcAft>
                <a:spcPts val="0"/>
              </a:spcAft>
              <a:buSzPct val="90000"/>
              <a:buFontTx/>
              <a:buChar char="•"/>
              <a:tabLst>
                <a:tab pos="56515" algn="l"/>
              </a:tabLst>
            </a:pP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Like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assembler,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compiler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needs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to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know</a:t>
            </a:r>
            <a:r>
              <a:rPr sz="20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information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associated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with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identifiers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6690" lvl="1" indent="-116839" eaLnBrk="1" fontAlgn="auto" hangingPunct="1">
              <a:spcBef>
                <a:spcPts val="195"/>
              </a:spcBef>
              <a:spcAft>
                <a:spcPts val="0"/>
              </a:spcAft>
              <a:buFontTx/>
              <a:buChar char="•"/>
              <a:tabLst>
                <a:tab pos="186690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in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assembler,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all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identifiers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were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labels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information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address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6690" lvl="1" indent="-116839" eaLnBrk="1" fontAlgn="auto" hangingPunct="1">
              <a:spcBef>
                <a:spcPts val="215"/>
              </a:spcBef>
              <a:spcAft>
                <a:spcPts val="0"/>
              </a:spcAft>
              <a:buFontTx/>
              <a:buChar char="•"/>
              <a:tabLst>
                <a:tab pos="186690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Symbol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table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kept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track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addresses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labels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6515" indent="-52705" eaLnBrk="1" fontAlgn="auto" hangingPunct="1">
              <a:spcBef>
                <a:spcPts val="0"/>
              </a:spcBef>
              <a:spcAft>
                <a:spcPts val="0"/>
              </a:spcAft>
              <a:buSzPct val="90000"/>
              <a:buFontTx/>
              <a:buChar char="•"/>
              <a:tabLst>
                <a:tab pos="56515" algn="l"/>
              </a:tabLst>
            </a:pP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Compiler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keeps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more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information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84A66DB-CA50-C15B-393A-70E14F2C9363}"/>
              </a:ext>
            </a:extLst>
          </p:cNvPr>
          <p:cNvSpPr txBox="1"/>
          <p:nvPr/>
        </p:nvSpPr>
        <p:spPr>
          <a:xfrm>
            <a:off x="755576" y="2996952"/>
            <a:ext cx="2502024" cy="130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73990" indent="-285750" eaLnBrk="1" fontAlgn="auto" hangingPunct="1">
              <a:lnSpc>
                <a:spcPct val="115999"/>
              </a:lnSpc>
              <a:spcBef>
                <a:spcPts val="1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Name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(identifier)</a:t>
            </a:r>
            <a:endParaRPr lang="en-US" kern="0" spc="-1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8450" marR="173990" indent="-285750" eaLnBrk="1" fontAlgn="auto" hangingPunct="1">
              <a:lnSpc>
                <a:spcPct val="115999"/>
              </a:lnSpc>
              <a:spcBef>
                <a:spcPts val="10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Type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8450" marR="5080" indent="-285750" eaLnBrk="1" fontAlgn="auto" hangingPunct="1">
              <a:lnSpc>
                <a:spcPct val="115999"/>
              </a:lnSpc>
              <a:spcBef>
                <a:spcPts val="12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Location in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memory</a:t>
            </a:r>
            <a:endParaRPr lang="en-US" kern="0" spc="-1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8450" marR="5080" indent="-285750" eaLnBrk="1" fontAlgn="auto" hangingPunct="1">
              <a:lnSpc>
                <a:spcPct val="115999"/>
              </a:lnSpc>
              <a:spcBef>
                <a:spcPts val="12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Scope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A8265272-D5D9-513D-2348-ECD95C230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65566"/>
              </p:ext>
            </p:extLst>
          </p:nvPr>
        </p:nvGraphicFramePr>
        <p:xfrm>
          <a:off x="3275856" y="3256490"/>
          <a:ext cx="4968553" cy="2843555"/>
        </p:xfrm>
        <a:graphic>
          <a:graphicData uri="http://schemas.openxmlformats.org/drawingml/2006/table">
            <a:tbl>
              <a:tblPr firstRow="1" bandRow="1"/>
              <a:tblGrid>
                <a:gridCol w="1393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0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Name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6034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478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Type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034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79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Offset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6034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spc="-10" dirty="0">
                          <a:latin typeface="Courier New"/>
                          <a:cs typeface="Courier New"/>
                        </a:rPr>
                        <a:t>Scope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032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 algn="ctr">
                        <a:lnSpc>
                          <a:spcPts val="865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scale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41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2245" algn="ctr">
                        <a:lnSpc>
                          <a:spcPts val="865"/>
                        </a:lnSpc>
                        <a:spcBef>
                          <a:spcPts val="505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int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41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865"/>
                        </a:lnSpc>
                        <a:spcBef>
                          <a:spcPts val="505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41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415" algn="ctr">
                        <a:lnSpc>
                          <a:spcPts val="865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global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413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 algn="ctr">
                        <a:lnSpc>
                          <a:spcPts val="85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number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2245" algn="ctr">
                        <a:lnSpc>
                          <a:spcPts val="850"/>
                        </a:lnSpc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int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850"/>
                        </a:lnSpc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3495" algn="ctr">
                        <a:lnSpc>
                          <a:spcPts val="850"/>
                        </a:lnSpc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main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 algn="ctr">
                        <a:lnSpc>
                          <a:spcPts val="894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value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2245" algn="ctr">
                        <a:lnSpc>
                          <a:spcPts val="894"/>
                        </a:lnSpc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int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9209" algn="ctr">
                        <a:lnSpc>
                          <a:spcPts val="894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3495" algn="ctr">
                        <a:lnSpc>
                          <a:spcPts val="894"/>
                        </a:lnSpc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main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 algn="ctr">
                        <a:lnSpc>
                          <a:spcPts val="850"/>
                        </a:lnSpc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temp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2245" algn="ctr">
                        <a:lnSpc>
                          <a:spcPts val="850"/>
                        </a:lnSpc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int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9209" algn="ctr">
                        <a:lnSpc>
                          <a:spcPts val="8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3495" algn="ctr">
                        <a:lnSpc>
                          <a:spcPts val="850"/>
                        </a:lnSpc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main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 algn="ctr">
                        <a:lnSpc>
                          <a:spcPts val="819"/>
                        </a:lnSpc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x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2245" algn="ctr">
                        <a:lnSpc>
                          <a:spcPts val="819"/>
                        </a:lnSpc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int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819"/>
                        </a:lnSpc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8419" algn="ctr">
                        <a:lnSpc>
                          <a:spcPts val="819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square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y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22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spc="-25" dirty="0">
                          <a:latin typeface="Arial"/>
                          <a:cs typeface="Arial"/>
                        </a:rPr>
                        <a:t>int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9209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889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square</a:t>
                      </a:r>
                      <a:endParaRPr sz="2000" dirty="0">
                        <a:latin typeface="Tahoma"/>
                        <a:cs typeface="Tahoma"/>
                      </a:endParaRPr>
                    </a:p>
                  </a:txBody>
                  <a:tcPr marL="0" marR="0" marT="25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A1058FBB-F2FD-A3D5-D444-1728FF94B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77" y="4927227"/>
            <a:ext cx="2240198" cy="11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8F7901-1CA9-513A-7BB8-F47C352A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Implementing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C: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Translation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from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C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Assembly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F0965A-DE78-6835-CE9C-7A796DF80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Translate C to assembly</a:t>
            </a:r>
          </a:p>
          <a:p>
            <a:pPr lvl="1"/>
            <a:r>
              <a:rPr lang="en-US" altLang="zh-CN" dirty="0"/>
              <a:t>Translating operations is the easy part</a:t>
            </a:r>
          </a:p>
          <a:p>
            <a:pPr lvl="1"/>
            <a:r>
              <a:rPr lang="en-US" altLang="zh-CN" dirty="0"/>
              <a:t>Y = A*B is: MULT R3, R1, R2</a:t>
            </a:r>
          </a:p>
          <a:p>
            <a:r>
              <a:rPr lang="en-US" altLang="zh-CN" dirty="0"/>
              <a:t>Implement concept of scope</a:t>
            </a:r>
          </a:p>
          <a:p>
            <a:r>
              <a:rPr lang="en-US" altLang="zh-CN" dirty="0"/>
              <a:t>Concept of storage class</a:t>
            </a:r>
          </a:p>
          <a:p>
            <a:pPr lvl="1"/>
            <a:r>
              <a:rPr lang="en-US" altLang="zh-CN" dirty="0"/>
              <a:t>Static, Auto, Register….</a:t>
            </a:r>
          </a:p>
          <a:p>
            <a:r>
              <a:rPr lang="en-US" altLang="zh-CN" dirty="0"/>
              <a:t>Pointers</a:t>
            </a:r>
          </a:p>
          <a:p>
            <a:r>
              <a:rPr lang="en-US" altLang="zh-CN" dirty="0"/>
              <a:t>Function calls</a:t>
            </a:r>
          </a:p>
          <a:p>
            <a:pPr lvl="1"/>
            <a:r>
              <a:rPr lang="en-US" altLang="zh-CN" dirty="0"/>
              <a:t>Passing arguments to functions</a:t>
            </a:r>
          </a:p>
          <a:p>
            <a:r>
              <a:rPr lang="en-US" altLang="zh-CN" dirty="0"/>
              <a:t>…HOW ?</a:t>
            </a:r>
          </a:p>
          <a:p>
            <a:r>
              <a:rPr lang="en-US" altLang="zh-CN" dirty="0"/>
              <a:t>Starting point (Today): How are C variables allocated to memory ?....</a:t>
            </a:r>
            <a:r>
              <a:rPr lang="en-US" altLang="zh-CN" b="0" i="1" dirty="0"/>
              <a:t>Run-time Stack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080E40-8FD9-C418-8654-E4D17DBA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10359A-ECE7-C857-092F-87411EB9827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F26915-8E8A-6D4A-A78C-07B636C7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579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EC588-179F-FAE5-FBCA-9247B833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Translation: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Allocation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Variables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A5F6D8-01B7-11F6-E68C-A77993421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8279" marR="0" lvl="0" indent="-62230" algn="l" defTabSz="914400" rtl="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Pct val="91666"/>
              <a:buFontTx/>
              <a:buChar char="•"/>
              <a:tabLst>
                <a:tab pos="208279" algn="l"/>
              </a:tabLst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What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is</a:t>
            </a:r>
            <a:r>
              <a:rPr kumimoji="0" lang="en-US" altLang="zh-CN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compiler's</a:t>
            </a:r>
            <a:r>
              <a:rPr kumimoji="0" lang="en-US" altLang="zh-CN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task?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pPr marL="354965" marR="0" lvl="0" indent="-201930" algn="l" defTabSz="914400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</a:tabLst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Allocate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memory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for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variables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in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a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systematic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way.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pPr marL="3549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Will</a:t>
            </a:r>
            <a:r>
              <a:rPr kumimoji="0" lang="en-US" altLang="zh-CN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build</a:t>
            </a:r>
            <a:r>
              <a:rPr kumimoji="0" lang="en-US" altLang="zh-CN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a</a:t>
            </a:r>
            <a:r>
              <a:rPr kumimoji="0" lang="en-US" altLang="zh-CN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symbol</a:t>
            </a:r>
            <a:r>
              <a:rPr kumimoji="0" lang="en-US" altLang="zh-CN" sz="20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table</a:t>
            </a:r>
            <a:r>
              <a:rPr kumimoji="0" lang="en-US" altLang="zh-CN" sz="20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to</a:t>
            </a:r>
            <a:r>
              <a:rPr kumimoji="0" lang="en-US" altLang="zh-CN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keep</a:t>
            </a:r>
            <a:r>
              <a:rPr kumimoji="0" lang="en-US" altLang="zh-CN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track</a:t>
            </a:r>
            <a:r>
              <a:rPr kumimoji="0" lang="en-US" altLang="zh-CN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of</a:t>
            </a:r>
            <a:r>
              <a:rPr kumimoji="0" lang="en-US" altLang="zh-CN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variable</a:t>
            </a:r>
            <a:r>
              <a:rPr kumimoji="0" lang="en-US" altLang="zh-CN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type,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pPr marL="354965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size,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location.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pPr marL="354965" marR="628015" lvl="0" indent="-20193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354965" algn="l"/>
              </a:tabLst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Generate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instruction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sequences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that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carry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out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the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computations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specified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by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operators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and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statements.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pPr marL="133350" marR="416559" lvl="0" indent="-628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1666"/>
              <a:buFont typeface="Arial"/>
              <a:buChar char="•"/>
              <a:tabLst>
                <a:tab pos="133350" algn="l"/>
              </a:tabLst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For</a:t>
            </a:r>
            <a:r>
              <a:rPr kumimoji="0" lang="en-US" altLang="zh-CN" sz="2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this</a:t>
            </a:r>
            <a:r>
              <a:rPr kumimoji="0" lang="en-US" altLang="zh-CN" sz="2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class,</a:t>
            </a:r>
            <a:r>
              <a:rPr kumimoji="0" lang="en-US" altLang="zh-CN" sz="2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we</a:t>
            </a:r>
            <a:r>
              <a:rPr kumimoji="0" lang="en-US" altLang="zh-CN" sz="2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will</a:t>
            </a:r>
            <a:r>
              <a:rPr kumimoji="0" lang="en-US" altLang="zh-CN" sz="2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compile</a:t>
            </a:r>
            <a:r>
              <a:rPr kumimoji="0" lang="en-US" altLang="zh-CN" sz="2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"by</a:t>
            </a:r>
            <a:r>
              <a:rPr kumimoji="0" lang="en-US" altLang="zh-CN" sz="2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hand"</a:t>
            </a:r>
            <a:r>
              <a:rPr kumimoji="0" lang="en-US" altLang="zh-CN" sz="2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to</a:t>
            </a:r>
            <a:r>
              <a:rPr kumimoji="0" lang="en-US" altLang="zh-CN" sz="2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get</a:t>
            </a:r>
            <a:r>
              <a:rPr kumimoji="0" lang="en-US" altLang="zh-CN" sz="2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a</a:t>
            </a:r>
            <a:r>
              <a:rPr kumimoji="0" lang="en-US" altLang="zh-CN" sz="2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sense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of</a:t>
            </a:r>
            <a:r>
              <a:rPr kumimoji="0" lang="en-US" altLang="zh-CN" sz="20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how</a:t>
            </a:r>
            <a:r>
              <a:rPr kumimoji="0" lang="en-US" altLang="zh-CN" sz="20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these</a:t>
            </a:r>
            <a:r>
              <a:rPr kumimoji="0" lang="en-US" altLang="zh-CN" sz="20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translations</a:t>
            </a:r>
            <a:r>
              <a:rPr kumimoji="0" lang="en-US" altLang="zh-CN" sz="20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occur.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E7B807-976B-1199-4DCD-8DD079E8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40D7E-1724-0A6B-2ADA-DE1329AD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955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50FBB-2C4B-0737-E079-4CD26BA6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1135">
              <a:lnSpc>
                <a:spcPts val="1645"/>
              </a:lnSpc>
            </a:pP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Start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point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translation: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B0A220-9CFE-F0AB-0E3A-491C99D89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 b="1" dirty="0">
                <a:solidFill>
                  <a:srgbClr val="3333CC"/>
                </a:solidFill>
                <a:latin typeface="Arial"/>
                <a:cs typeface="Arial"/>
              </a:rPr>
              <a:t>Concept</a:t>
            </a:r>
            <a:r>
              <a:rPr lang="en-US" altLang="zh-CN" sz="24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lang="en-US" altLang="zh-CN" sz="24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3333CC"/>
                </a:solidFill>
                <a:latin typeface="Arial"/>
                <a:cs typeface="Arial"/>
              </a:rPr>
              <a:t>Scope</a:t>
            </a:r>
            <a:r>
              <a:rPr lang="en-US" altLang="zh-CN" sz="24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lang="en-US" altLang="zh-CN" sz="2400" b="1" spc="-10" dirty="0">
                <a:solidFill>
                  <a:srgbClr val="3333CC"/>
                </a:solidFill>
                <a:latin typeface="Arial"/>
                <a:cs typeface="Arial"/>
              </a:rPr>
              <a:t>Variable</a:t>
            </a:r>
            <a:endParaRPr lang="en-US" altLang="zh-CN" dirty="0"/>
          </a:p>
          <a:p>
            <a:r>
              <a:rPr lang="en-US" altLang="zh-CN" dirty="0"/>
              <a:t>In assembly, who has access to a memory location/variable ?</a:t>
            </a:r>
          </a:p>
          <a:p>
            <a:r>
              <a:rPr lang="en-US" altLang="zh-CN" dirty="0"/>
              <a:t>In high level programs, who has access to a variable ?</a:t>
            </a:r>
          </a:p>
          <a:p>
            <a:pPr lvl="1"/>
            <a:r>
              <a:rPr lang="en-US" altLang="zh-CN" dirty="0"/>
              <a:t>Concept of Scope of a variable</a:t>
            </a:r>
          </a:p>
          <a:p>
            <a:r>
              <a:rPr lang="en-US" altLang="zh-CN" dirty="0"/>
              <a:t>So how do we make this happen in assembly ???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C11B0C-50A8-E891-42FE-DF8A0F3A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C9F5B3-91C4-2F95-C7A7-2539A50C49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3E8A71-854F-FA62-A70A-7FF0A866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08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AD38D-95D1-62F9-9267-77775897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Lessons</a:t>
            </a:r>
            <a:r>
              <a:rPr lang="en-US" altLang="zh-CN" sz="28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from Example</a:t>
            </a:r>
            <a:r>
              <a:rPr lang="en-US" altLang="zh-CN" sz="2800" b="1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r>
              <a:rPr lang="en-US" altLang="zh-CN" sz="2800" b="1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(inclassC-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1.c</a:t>
            </a:r>
            <a:r>
              <a:rPr lang="en-US" altLang="zh-CN" sz="28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50" dirty="0">
                <a:solidFill>
                  <a:srgbClr val="3333CC"/>
                </a:solidFill>
                <a:latin typeface="Arial"/>
                <a:cs typeface="Arial"/>
              </a:rPr>
              <a:t>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21ED20-DF1C-F0EF-1585-11C773D08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/>
              <a:t>1,2,3. Concept of scope</a:t>
            </a:r>
          </a:p>
          <a:p>
            <a:pPr lvl="1"/>
            <a:r>
              <a:rPr lang="en-US" altLang="zh-CN" sz="1400" dirty="0"/>
              <a:t>Global and local</a:t>
            </a:r>
          </a:p>
          <a:p>
            <a:pPr lvl="2"/>
            <a:r>
              <a:rPr lang="en-US" altLang="zh-CN" sz="1800" dirty="0"/>
              <a:t>Code block ( enclosed in { } ) defines a scope block (Useful for placing debugging statements)</a:t>
            </a:r>
          </a:p>
          <a:p>
            <a:pPr lvl="1"/>
            <a:r>
              <a:rPr lang="en-US" altLang="zh-CN" sz="1400" dirty="0"/>
              <a:t>Prints:</a:t>
            </a:r>
          </a:p>
          <a:p>
            <a:pPr lvl="2"/>
            <a:r>
              <a:rPr lang="en-US" altLang="zh-CN" sz="1800" dirty="0"/>
              <a:t>Question1: Global= 0 Local = 1 x= 4</a:t>
            </a:r>
          </a:p>
          <a:p>
            <a:pPr lvl="2"/>
            <a:r>
              <a:rPr lang="en-US" altLang="zh-CN" sz="1800" dirty="0"/>
              <a:t>Question2: Global= 4 Local = 2 x=10</a:t>
            </a:r>
          </a:p>
          <a:p>
            <a:pPr lvl="2"/>
            <a:r>
              <a:rPr lang="en-US" altLang="zh-CN" sz="1800" dirty="0"/>
              <a:t>Question 3: Global= 4 Local = 1 x=10</a:t>
            </a:r>
          </a:p>
          <a:p>
            <a:r>
              <a:rPr lang="en-US" altLang="zh-CN" sz="1800" dirty="0"/>
              <a:t>4. Compound conditional statements</a:t>
            </a:r>
          </a:p>
          <a:p>
            <a:pPr lvl="1"/>
            <a:r>
              <a:rPr lang="en-US" altLang="zh-CN" sz="1400" dirty="0"/>
              <a:t>False – odd behavior….because C does not support this</a:t>
            </a:r>
          </a:p>
          <a:p>
            <a:pPr lvl="1"/>
            <a:r>
              <a:rPr lang="en-US" altLang="zh-CN" sz="1400" dirty="0"/>
              <a:t>Evaluate (7 &gt; x)=? first and then ? &gt; 2 (</a:t>
            </a:r>
            <a:r>
              <a:rPr lang="en-US" altLang="zh-CN" sz="1400" dirty="0" err="1"/>
              <a:t>boolean</a:t>
            </a:r>
            <a:r>
              <a:rPr lang="en-US" altLang="zh-CN" sz="1400" dirty="0"/>
              <a:t> with constant)</a:t>
            </a:r>
          </a:p>
          <a:p>
            <a:r>
              <a:rPr lang="en-US" altLang="zh-CN" sz="1800" dirty="0"/>
              <a:t>5. for loop iteration variable</a:t>
            </a:r>
          </a:p>
          <a:p>
            <a:pPr lvl="1"/>
            <a:r>
              <a:rPr lang="en-US" altLang="zh-CN" sz="1400" dirty="0"/>
              <a:t>initialized to 4 so for loop is not executed – Question5 never printed</a:t>
            </a:r>
          </a:p>
          <a:p>
            <a:r>
              <a:rPr lang="en-US" altLang="zh-CN" sz="1800" dirty="0"/>
              <a:t>6. False: Post and pre increment operators</a:t>
            </a:r>
          </a:p>
          <a:p>
            <a:pPr lvl="1"/>
            <a:r>
              <a:rPr lang="en-US" altLang="zh-CN" sz="1400" dirty="0"/>
              <a:t>Pre x++: Access value and then increment</a:t>
            </a:r>
          </a:p>
          <a:p>
            <a:pPr lvl="2"/>
            <a:r>
              <a:rPr lang="en-US" altLang="zh-CN" sz="1800" dirty="0"/>
              <a:t>Therefore y = x = 4 and x= 4+1=5.</a:t>
            </a:r>
          </a:p>
          <a:p>
            <a:pPr lvl="1"/>
            <a:r>
              <a:rPr lang="en-US" altLang="zh-CN" sz="1400" dirty="0"/>
              <a:t>Post ++x: Increment and then read value</a:t>
            </a:r>
          </a:p>
          <a:p>
            <a:pPr lvl="2"/>
            <a:r>
              <a:rPr lang="en-US" altLang="zh-CN" sz="1800" dirty="0"/>
              <a:t>Therefore x= 5+1 and x= 6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D0DF6-7A9C-10B7-A88F-D50BEA37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CDA6BC-7F32-5D19-51E3-0D4661F841E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606754-DFB9-91F2-87BF-CA5BD3A3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060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C3670-8660-34E8-BC28-DB674B84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Lessons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from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Example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50" dirty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A9D2F0-EBD8-8382-44EC-7A68C713F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/>
              <a:t>7. Constants – computed at start and stays as a constant</a:t>
            </a:r>
          </a:p>
          <a:p>
            <a:pPr lvl="1"/>
            <a:r>
              <a:rPr lang="en-US" altLang="zh-CN" sz="1400" dirty="0"/>
              <a:t>CC=8 and x=7</a:t>
            </a:r>
          </a:p>
          <a:p>
            <a:r>
              <a:rPr lang="en-US" altLang="zh-CN" sz="1800" dirty="0"/>
              <a:t>8. concept of local variables and passing arguments by value to function</a:t>
            </a:r>
          </a:p>
          <a:p>
            <a:pPr lvl="1"/>
            <a:r>
              <a:rPr lang="en-US" altLang="zh-CN" sz="1400" dirty="0"/>
              <a:t>8a: x=7,y=0,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= something; 8b: x=7, y=30</a:t>
            </a:r>
          </a:p>
          <a:p>
            <a:pPr lvl="1"/>
            <a:r>
              <a:rPr lang="en-US" altLang="zh-CN" sz="1400" dirty="0"/>
              <a:t>Argument x passed to function is not changed in main</a:t>
            </a:r>
          </a:p>
          <a:p>
            <a:pPr lvl="1"/>
            <a:r>
              <a:rPr lang="en-US" altLang="zh-CN" sz="1400" dirty="0"/>
              <a:t>Local variable y in function foo1 different from y in main; y in main is return value</a:t>
            </a:r>
          </a:p>
          <a:p>
            <a:pPr lvl="1"/>
            <a:r>
              <a:rPr lang="en-US" altLang="zh-CN" sz="1400" dirty="0"/>
              <a:t>Local variable </a:t>
            </a:r>
            <a:r>
              <a:rPr lang="en-US" altLang="zh-CN" sz="1400" dirty="0" err="1"/>
              <a:t>i</a:t>
            </a:r>
            <a:r>
              <a:rPr lang="en-US" altLang="zh-CN" sz="1400" dirty="0"/>
              <a:t> not initialized, so prints some random number</a:t>
            </a:r>
          </a:p>
          <a:p>
            <a:r>
              <a:rPr lang="en-US" altLang="zh-CN" sz="1800" dirty="0"/>
              <a:t>9. foo2 first call prints x=10, y=20 (function then adds 30 to y)</a:t>
            </a:r>
          </a:p>
          <a:p>
            <a:r>
              <a:rPr lang="en-US" altLang="zh-CN" sz="1800" dirty="0"/>
              <a:t>10 foo2 second time prints x=10, y=50</a:t>
            </a:r>
          </a:p>
          <a:p>
            <a:pPr lvl="1"/>
            <a:r>
              <a:rPr lang="en-US" altLang="zh-CN" sz="1400" dirty="0"/>
              <a:t>Concept of static variable but local in scope – value of static persists</a:t>
            </a:r>
          </a:p>
          <a:p>
            <a:r>
              <a:rPr lang="en-US" altLang="zh-CN" sz="1800" dirty="0"/>
              <a:t>11. swap does not swap arguments in main!</a:t>
            </a:r>
          </a:p>
          <a:p>
            <a:pPr lvl="1"/>
            <a:r>
              <a:rPr lang="en-US" altLang="zh-CN" sz="1400" dirty="0"/>
              <a:t>Only swaps values in local variables</a:t>
            </a:r>
          </a:p>
          <a:p>
            <a:pPr lvl="1"/>
            <a:r>
              <a:rPr lang="en-US" altLang="zh-CN" sz="1400" dirty="0"/>
              <a:t>When functions are called, the values of the arguments are passed to the function and not ‘access’ to the variables/arguments themselves.</a:t>
            </a:r>
          </a:p>
          <a:p>
            <a:r>
              <a:rPr lang="en-US" altLang="zh-CN" sz="1800" dirty="0"/>
              <a:t>12. loop terminates...overflow leads to negative number...</a:t>
            </a:r>
            <a:r>
              <a:rPr lang="en-US" altLang="zh-CN" sz="1800" dirty="0" err="1"/>
              <a:t>T_min</a:t>
            </a:r>
            <a:endParaRPr lang="en-US" altLang="zh-CN" sz="1800" dirty="0"/>
          </a:p>
          <a:p>
            <a:endParaRPr lang="zh-CN" altLang="en-US" sz="9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EB99E2-114C-14CB-50C2-E7BD63EC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7972A0-ECEA-A600-4B26-83C269126F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61E3B-567C-0FFF-D8DB-5801EE20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429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4FD759-4451-BD9B-BCE0-C334FAF5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Defining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variable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50" dirty="0">
                <a:solidFill>
                  <a:srgbClr val="3333CC"/>
                </a:solidFill>
                <a:latin typeface="Arial"/>
                <a:cs typeface="Arial"/>
              </a:rPr>
              <a:t>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465B3F-2EDA-17CE-F823-0B78F270B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Identifier: references to this translate to locations</a:t>
            </a:r>
          </a:p>
          <a:p>
            <a:pPr lvl="1"/>
            <a:r>
              <a:rPr lang="en-US" altLang="zh-CN" dirty="0"/>
              <a:t>Name of the variable</a:t>
            </a:r>
          </a:p>
          <a:p>
            <a:pPr lvl="1"/>
            <a:r>
              <a:rPr lang="en-US" altLang="zh-CN" dirty="0"/>
              <a:t>Example: </a:t>
            </a:r>
            <a:r>
              <a:rPr lang="en-US" altLang="zh-CN" dirty="0" err="1"/>
              <a:t>itslocal</a:t>
            </a:r>
            <a:endParaRPr lang="en-US" altLang="zh-CN" dirty="0"/>
          </a:p>
          <a:p>
            <a:r>
              <a:rPr lang="en-US" altLang="zh-CN" dirty="0"/>
              <a:t>Type: gives us information on data representation and space needed</a:t>
            </a:r>
          </a:p>
          <a:p>
            <a:pPr lvl="1"/>
            <a:r>
              <a:rPr lang="en-US" altLang="zh-CN" dirty="0"/>
              <a:t>Type of variable such as int, float, char…</a:t>
            </a:r>
          </a:p>
          <a:p>
            <a:pPr lvl="1"/>
            <a:r>
              <a:rPr lang="en-US" altLang="zh-CN" dirty="0"/>
              <a:t>Example: int </a:t>
            </a:r>
            <a:r>
              <a:rPr lang="en-US" altLang="zh-CN" dirty="0" err="1"/>
              <a:t>itslocal</a:t>
            </a:r>
            <a:endParaRPr lang="en-US" altLang="zh-CN" dirty="0"/>
          </a:p>
          <a:p>
            <a:r>
              <a:rPr lang="en-US" altLang="zh-CN" dirty="0"/>
              <a:t>Scope</a:t>
            </a:r>
          </a:p>
          <a:p>
            <a:pPr lvl="1"/>
            <a:r>
              <a:rPr lang="en-US" altLang="zh-CN" dirty="0"/>
              <a:t>Where can it be accessed</a:t>
            </a:r>
          </a:p>
          <a:p>
            <a:pPr lvl="1"/>
            <a:r>
              <a:rPr lang="en-US" altLang="zh-CN" dirty="0"/>
              <a:t>Example: global variable </a:t>
            </a:r>
            <a:r>
              <a:rPr lang="en-US" altLang="zh-CN" dirty="0" err="1"/>
              <a:t>itsglobal</a:t>
            </a:r>
            <a:endParaRPr lang="en-US" altLang="zh-CN" dirty="0"/>
          </a:p>
          <a:p>
            <a:r>
              <a:rPr lang="en-US" altLang="zh-CN" dirty="0"/>
              <a:t>Storage Class</a:t>
            </a:r>
          </a:p>
          <a:p>
            <a:pPr lvl="1"/>
            <a:r>
              <a:rPr lang="en-US" altLang="zh-CN" dirty="0"/>
              <a:t>How does C compiler allocate the storage</a:t>
            </a:r>
          </a:p>
          <a:p>
            <a:pPr lvl="2"/>
            <a:r>
              <a:rPr lang="en-US" altLang="zh-CN" dirty="0"/>
              <a:t>Does value persist or not</a:t>
            </a:r>
          </a:p>
          <a:p>
            <a:pPr lvl="1"/>
            <a:r>
              <a:rPr lang="en-US" altLang="zh-CN" dirty="0"/>
              <a:t>Two main classes in C: Automatic and Static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CAE3F8-3733-0DB3-9C0D-C2D45348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2291CE-AA18-F084-63FD-251A6A0CD8D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71786-0C4A-B086-76BD-BCC0DBD6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0704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19821C-0481-A9A9-5605-2D432FCA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Scope: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Global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Local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96D41E-79DA-ABBB-76D6-F93BF9201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Where is the variable accessible?</a:t>
            </a:r>
          </a:p>
          <a:p>
            <a:r>
              <a:rPr lang="en-US" altLang="zh-CN" dirty="0"/>
              <a:t>Global: accessed anywhere in program</a:t>
            </a:r>
          </a:p>
          <a:p>
            <a:r>
              <a:rPr lang="en-US" altLang="zh-CN" dirty="0"/>
              <a:t>Local: only accessible in a particular region</a:t>
            </a:r>
          </a:p>
          <a:p>
            <a:endParaRPr lang="en-US" altLang="zh-CN" dirty="0"/>
          </a:p>
          <a:p>
            <a:r>
              <a:rPr lang="en-US" altLang="zh-CN" dirty="0"/>
              <a:t>Compiler infers scope from where variable is declared</a:t>
            </a:r>
          </a:p>
          <a:p>
            <a:pPr lvl="1"/>
            <a:r>
              <a:rPr lang="en-US" altLang="zh-CN" dirty="0"/>
              <a:t>programmer doesn't have to explicitly state</a:t>
            </a:r>
          </a:p>
          <a:p>
            <a:pPr lvl="1"/>
            <a:r>
              <a:rPr lang="en-US" altLang="zh-CN" dirty="0"/>
              <a:t>Symbol Table constructs this information</a:t>
            </a:r>
          </a:p>
          <a:p>
            <a:r>
              <a:rPr lang="en-US" altLang="zh-CN" dirty="0"/>
              <a:t>Variable is local to the block in which it is declared</a:t>
            </a:r>
          </a:p>
          <a:p>
            <a:pPr lvl="1"/>
            <a:r>
              <a:rPr lang="en-US" altLang="zh-CN" dirty="0"/>
              <a:t>block defined by open and closed braces { }</a:t>
            </a:r>
          </a:p>
          <a:p>
            <a:pPr lvl="1"/>
            <a:r>
              <a:rPr lang="en-US" altLang="zh-CN" dirty="0"/>
              <a:t>can access variable declared in any "containing" block</a:t>
            </a:r>
          </a:p>
          <a:p>
            <a:pPr lvl="1"/>
            <a:r>
              <a:rPr lang="en-US" altLang="zh-CN" dirty="0"/>
              <a:t>Global variable is declared outside all blocks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C9BE24-094E-104A-D23A-BD7C94FE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674942-C16E-E5E4-9476-20FD407F920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885F1B-31B5-A84E-B58A-9C65D29F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328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5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3200" b="1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3200" b="1" baseline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4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003399"/>
                </a:solidFill>
                <a:latin typeface="微软雅黑" panose="020B0503020204020204" pitchFamily="34" charset="-122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8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3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8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A Machine Structure</a:t>
            </a:r>
            <a:r>
              <a:rPr lang="zh-CN" altLang="en-US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von Neumann Model</a:t>
            </a:r>
            <a:r>
              <a:rPr lang="zh-CN" altLang="en-US" sz="2400" b="1" kern="0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 </a:t>
            </a:r>
            <a:endParaRPr lang="en-US" altLang="zh-CN" sz="2400" b="1" baseline="0" dirty="0">
              <a:solidFill>
                <a:srgbClr val="333399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71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9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71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3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003399"/>
                </a:solidFill>
                <a:latin typeface="微软雅黑" panose="020B0503020204020204" pitchFamily="34" charset="-122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71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4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Review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52" y="1768678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474183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8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Assembly Process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B4CA520A-1996-459B-906F-E44797D5C5A0}"/>
              </a:ext>
            </a:extLst>
          </p:cNvPr>
          <p:cNvCxnSpPr/>
          <p:nvPr/>
        </p:nvCxnSpPr>
        <p:spPr>
          <a:xfrm>
            <a:off x="438671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9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Assembly Language Overview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3079AABD-29DE-4EBC-9B9C-F16BAB563B5D}"/>
              </a:ext>
            </a:extLst>
          </p:cNvPr>
          <p:cNvCxnSpPr/>
          <p:nvPr/>
        </p:nvCxnSpPr>
        <p:spPr>
          <a:xfrm>
            <a:off x="438671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0D572A6-62F2-49EE-850B-6C331D48ABE4}"/>
              </a:ext>
            </a:extLst>
          </p:cNvPr>
          <p:cNvCxnSpPr/>
          <p:nvPr/>
        </p:nvCxnSpPr>
        <p:spPr>
          <a:xfrm>
            <a:off x="474183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7">
            <a:extLst>
              <a:ext uri="{FF2B5EF4-FFF2-40B4-BE49-F238E27FC236}">
                <a16:creationId xmlns:a16="http://schemas.microsoft.com/office/drawing/2014/main" id="{407B9D34-9472-4CAF-B6F9-3D0C86C4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6"/>
            <a:ext cx="611764" cy="624357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4</a:t>
            </a:r>
          </a:p>
        </p:txBody>
      </p:sp>
      <p:sp>
        <p:nvSpPr>
          <p:cNvPr id="45" name="矩形 17">
            <a:extLst>
              <a:ext uri="{FF2B5EF4-FFF2-40B4-BE49-F238E27FC236}">
                <a16:creationId xmlns:a16="http://schemas.microsoft.com/office/drawing/2014/main" id="{0DB1BAAD-DBD5-4A96-BCFC-D7AA8E99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Summary</a:t>
            </a: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D92D05A-3612-4F02-BD38-9ADE0321565E}"/>
              </a:ext>
            </a:extLst>
          </p:cNvPr>
          <p:cNvCxnSpPr/>
          <p:nvPr/>
        </p:nvCxnSpPr>
        <p:spPr>
          <a:xfrm>
            <a:off x="438671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E0DDE7-F598-4E43-7E41-060654EE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Where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can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you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put</a:t>
            </a:r>
            <a:r>
              <a:rPr lang="en-US" altLang="zh-CN" sz="28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variables….?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8C5F16-6CEA-56F7-21F7-08005D1AC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Local variable inside a function</a:t>
            </a:r>
          </a:p>
          <a:p>
            <a:pPr lvl="1"/>
            <a:r>
              <a:rPr lang="en-US" altLang="zh-CN" dirty="0"/>
              <a:t>Lasts only while the function is running</a:t>
            </a:r>
          </a:p>
          <a:p>
            <a:r>
              <a:rPr lang="en-US" altLang="zh-CN" dirty="0"/>
              <a:t>Local variable inside a function</a:t>
            </a:r>
          </a:p>
          <a:p>
            <a:pPr lvl="1"/>
            <a:r>
              <a:rPr lang="en-US" altLang="zh-CN" dirty="0"/>
              <a:t>Value persists throughout the life of the program</a:t>
            </a:r>
          </a:p>
          <a:p>
            <a:pPr lvl="1"/>
            <a:r>
              <a:rPr lang="en-US" altLang="zh-CN" dirty="0" err="1"/>
              <a:t>persistance</a:t>
            </a:r>
            <a:endParaRPr lang="en-US" altLang="zh-CN" dirty="0"/>
          </a:p>
          <a:p>
            <a:r>
              <a:rPr lang="en-US" altLang="zh-CN" dirty="0"/>
              <a:t>Global variable visible to all functions within a file</a:t>
            </a:r>
          </a:p>
          <a:p>
            <a:r>
              <a:rPr lang="en-US" altLang="zh-CN" dirty="0"/>
              <a:t>Global variable visible in more than one file</a:t>
            </a:r>
          </a:p>
          <a:p>
            <a:r>
              <a:rPr lang="en-US" altLang="zh-CN" dirty="0"/>
              <a:t>Block scope – inside the block (defined by { } 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72B9E5-7FD8-5120-A13E-DA08B39C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28024F-63F2-123D-5570-B77473622BF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3E1CF7-A7BB-4810-E45C-6D0AAF9D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1240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B6CBA-B0D8-9360-2EDF-26C65847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According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lang="en-US" altLang="zh-CN" sz="28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C89</a:t>
            </a:r>
            <a:r>
              <a:rPr lang="en-US" altLang="zh-CN" sz="28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Standard...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DCE03C-1A69-70AC-9F2A-FF188C056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There are 4 types of scope</a:t>
            </a:r>
          </a:p>
          <a:p>
            <a:pPr lvl="1"/>
            <a:r>
              <a:rPr lang="en-US" altLang="zh-CN" dirty="0"/>
              <a:t>Prototype Scope</a:t>
            </a:r>
          </a:p>
          <a:p>
            <a:pPr lvl="2"/>
            <a:r>
              <a:rPr lang="en-US" altLang="zh-CN" dirty="0"/>
              <a:t>Just applies to prototypes</a:t>
            </a:r>
          </a:p>
          <a:p>
            <a:pPr lvl="1"/>
            <a:r>
              <a:rPr lang="en-US" altLang="zh-CN" dirty="0"/>
              <a:t>File Scope</a:t>
            </a:r>
          </a:p>
          <a:p>
            <a:pPr lvl="2"/>
            <a:r>
              <a:rPr lang="en-US" altLang="zh-CN" dirty="0"/>
              <a:t>Declared outside any function</a:t>
            </a:r>
          </a:p>
          <a:p>
            <a:pPr lvl="1"/>
            <a:r>
              <a:rPr lang="en-US" altLang="zh-CN" dirty="0"/>
              <a:t>Function Scope</a:t>
            </a:r>
          </a:p>
          <a:p>
            <a:pPr lvl="2"/>
            <a:r>
              <a:rPr lang="en-US" altLang="zh-CN" dirty="0"/>
              <a:t>only applies to labels!!!</a:t>
            </a:r>
          </a:p>
          <a:p>
            <a:pPr lvl="1"/>
            <a:r>
              <a:rPr lang="en-US" altLang="zh-CN" dirty="0"/>
              <a:t>Block Scope</a:t>
            </a:r>
          </a:p>
          <a:p>
            <a:pPr lvl="2"/>
            <a:r>
              <a:rPr lang="en-US" altLang="zh-CN" dirty="0"/>
              <a:t>includes function parameters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2A514F-AB98-E66A-718F-703BF2F5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A9B121-7D1B-F693-D3D2-1890436A4E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4934DF-706F-C04B-17FC-C388DC28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096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A7A54-1692-560C-3F85-37851E45F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03CBE-4026-DE7F-A292-E2A126150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Scope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vs.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Lifetime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9586C2-AC67-B6D9-113E-CA7D6640B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spc="-10" dirty="0">
                <a:latin typeface="Arial"/>
                <a:cs typeface="Arial"/>
              </a:rPr>
              <a:t>Scope                                       Lifetime</a:t>
            </a:r>
            <a:endParaRPr lang="en-US" altLang="zh-CN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altLang="zh-CN" sz="18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altLang="zh-CN" sz="1800" dirty="0">
                <a:latin typeface="Arial"/>
                <a:cs typeface="Arial"/>
              </a:rPr>
              <a:t>  </a:t>
            </a:r>
            <a:r>
              <a:rPr lang="en-US" altLang="zh-CN" sz="1800" b="1" dirty="0">
                <a:latin typeface="Arial"/>
                <a:cs typeface="Arial"/>
              </a:rPr>
              <a:t>      File</a:t>
            </a:r>
            <a:r>
              <a:rPr lang="en-US" altLang="zh-CN" sz="1800" b="1" spc="-45" dirty="0">
                <a:latin typeface="Arial"/>
                <a:cs typeface="Arial"/>
              </a:rPr>
              <a:t> </a:t>
            </a:r>
            <a:r>
              <a:rPr lang="en-US" altLang="zh-CN" sz="1800" b="1" spc="-10" dirty="0">
                <a:latin typeface="Arial"/>
                <a:cs typeface="Arial"/>
              </a:rPr>
              <a:t>Scope                                            </a:t>
            </a:r>
            <a:r>
              <a:rPr lang="en-US" altLang="zh-CN" sz="1800" b="1" dirty="0">
                <a:latin typeface="Arial"/>
                <a:cs typeface="Arial"/>
              </a:rPr>
              <a:t>Life</a:t>
            </a:r>
            <a:r>
              <a:rPr lang="en-US" altLang="zh-CN" sz="1800" b="1" spc="-30" dirty="0">
                <a:latin typeface="Arial"/>
                <a:cs typeface="Arial"/>
              </a:rPr>
              <a:t> </a:t>
            </a:r>
            <a:r>
              <a:rPr lang="en-US" altLang="zh-CN" sz="1800" b="1" dirty="0">
                <a:latin typeface="Arial"/>
                <a:cs typeface="Arial"/>
              </a:rPr>
              <a:t>of</a:t>
            </a:r>
            <a:r>
              <a:rPr lang="en-US" altLang="zh-CN" sz="1800" b="1" spc="-25" dirty="0">
                <a:latin typeface="Arial"/>
                <a:cs typeface="Arial"/>
              </a:rPr>
              <a:t> </a:t>
            </a:r>
            <a:r>
              <a:rPr lang="en-US" altLang="zh-CN" sz="1800" b="1" spc="-10" dirty="0">
                <a:latin typeface="Arial"/>
                <a:cs typeface="Arial"/>
              </a:rPr>
              <a:t>program</a:t>
            </a:r>
          </a:p>
          <a:p>
            <a:pPr marL="0" indent="0">
              <a:buNone/>
            </a:pPr>
            <a:endParaRPr lang="en-US" altLang="zh-CN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altLang="zh-CN" sz="1800" b="1" dirty="0">
                <a:latin typeface="Arial"/>
                <a:cs typeface="Arial"/>
              </a:rPr>
              <a:t>      Block</a:t>
            </a:r>
            <a:r>
              <a:rPr lang="en-US" altLang="zh-CN" sz="1800" b="1" spc="-25" dirty="0">
                <a:latin typeface="Arial"/>
                <a:cs typeface="Arial"/>
              </a:rPr>
              <a:t> </a:t>
            </a:r>
            <a:r>
              <a:rPr lang="en-US" altLang="zh-CN" sz="1800" b="1" spc="-10" dirty="0">
                <a:latin typeface="Arial"/>
                <a:cs typeface="Arial"/>
              </a:rPr>
              <a:t>Scope                                           </a:t>
            </a:r>
            <a:r>
              <a:rPr lang="en-US" altLang="zh-CN" sz="1800" b="1" dirty="0">
                <a:latin typeface="Arial"/>
                <a:cs typeface="Arial"/>
              </a:rPr>
              <a:t>Life</a:t>
            </a:r>
            <a:r>
              <a:rPr lang="en-US" altLang="zh-CN" sz="1800" b="1" spc="-30" dirty="0">
                <a:latin typeface="Arial"/>
                <a:cs typeface="Arial"/>
              </a:rPr>
              <a:t> </a:t>
            </a:r>
            <a:r>
              <a:rPr lang="en-US" altLang="zh-CN" sz="1800" b="1" dirty="0">
                <a:latin typeface="Arial"/>
                <a:cs typeface="Arial"/>
              </a:rPr>
              <a:t>of</a:t>
            </a:r>
            <a:r>
              <a:rPr lang="en-US" altLang="zh-CN" sz="1800" b="1" spc="-25" dirty="0">
                <a:latin typeface="Arial"/>
                <a:cs typeface="Arial"/>
              </a:rPr>
              <a:t> </a:t>
            </a:r>
            <a:r>
              <a:rPr lang="en-US" altLang="zh-CN" sz="1800" b="1" spc="-20" dirty="0">
                <a:latin typeface="Arial"/>
                <a:cs typeface="Arial"/>
              </a:rPr>
              <a:t>block</a:t>
            </a:r>
            <a:endParaRPr lang="en-US" altLang="zh-CN" sz="1800" dirty="0">
              <a:latin typeface="Arial"/>
              <a:cs typeface="Arial"/>
            </a:endParaRPr>
          </a:p>
          <a:p>
            <a:endParaRPr lang="en-US" altLang="zh-CN" sz="2400" dirty="0">
              <a:latin typeface="Arial"/>
              <a:cs typeface="Arial"/>
            </a:endParaRP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D8B719-CE46-F56C-C6DB-C013AC4A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6F88B2-F935-981F-6ED5-8C7FB90865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B43FB7-553A-02EF-CEFB-58A375F6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C82E8ADC-4F87-47F8-3751-A6272AEC6366}"/>
              </a:ext>
            </a:extLst>
          </p:cNvPr>
          <p:cNvSpPr/>
          <p:nvPr/>
        </p:nvSpPr>
        <p:spPr>
          <a:xfrm>
            <a:off x="4716016" y="2867677"/>
            <a:ext cx="1746250" cy="571500"/>
          </a:xfrm>
          <a:custGeom>
            <a:avLst/>
            <a:gdLst/>
            <a:ahLst/>
            <a:cxnLst/>
            <a:rect l="l" t="t" r="r" b="b"/>
            <a:pathLst>
              <a:path w="1746250" h="571500">
                <a:moveTo>
                  <a:pt x="0" y="0"/>
                </a:moveTo>
                <a:lnTo>
                  <a:pt x="1746250" y="0"/>
                </a:lnTo>
                <a:lnTo>
                  <a:pt x="174625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C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330F6C2A-6C54-0C84-3D43-6169A4F930B8}"/>
              </a:ext>
            </a:extLst>
          </p:cNvPr>
          <p:cNvSpPr txBox="1"/>
          <p:nvPr/>
        </p:nvSpPr>
        <p:spPr>
          <a:xfrm>
            <a:off x="4211960" y="4005064"/>
            <a:ext cx="2371725" cy="193643"/>
          </a:xfrm>
          <a:prstGeom prst="rect">
            <a:avLst/>
          </a:prstGeom>
          <a:solidFill>
            <a:srgbClr val="FFFF00"/>
          </a:solidFill>
          <a:ln w="19050">
            <a:solidFill>
              <a:srgbClr val="CCCCFF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70"/>
              </a:spcBef>
            </a:pPr>
            <a:r>
              <a:rPr sz="1200" baseline="0" dirty="0">
                <a:latin typeface="Arial"/>
                <a:cs typeface="Arial"/>
              </a:rPr>
              <a:t>Can</a:t>
            </a:r>
            <a:r>
              <a:rPr sz="1200" spc="-10" baseline="0" dirty="0">
                <a:latin typeface="Arial"/>
                <a:cs typeface="Arial"/>
              </a:rPr>
              <a:t> </a:t>
            </a:r>
            <a:r>
              <a:rPr sz="1200" baseline="0" dirty="0">
                <a:latin typeface="Arial"/>
                <a:cs typeface="Arial"/>
              </a:rPr>
              <a:t>be</a:t>
            </a:r>
            <a:r>
              <a:rPr sz="1200" spc="-10" baseline="0" dirty="0">
                <a:latin typeface="Arial"/>
                <a:cs typeface="Arial"/>
              </a:rPr>
              <a:t> </a:t>
            </a:r>
            <a:r>
              <a:rPr sz="1200" baseline="0" dirty="0">
                <a:latin typeface="Arial"/>
                <a:cs typeface="Arial"/>
              </a:rPr>
              <a:t>overridden</a:t>
            </a:r>
            <a:r>
              <a:rPr sz="1200" spc="-10" baseline="0" dirty="0">
                <a:latin typeface="Arial"/>
                <a:cs typeface="Arial"/>
              </a:rPr>
              <a:t> </a:t>
            </a:r>
            <a:r>
              <a:rPr sz="1200" baseline="0" dirty="0">
                <a:latin typeface="Arial"/>
                <a:cs typeface="Arial"/>
              </a:rPr>
              <a:t>with</a:t>
            </a:r>
            <a:r>
              <a:rPr sz="1200" spc="-10" baseline="0" dirty="0">
                <a:latin typeface="Arial"/>
                <a:cs typeface="Arial"/>
              </a:rPr>
              <a:t> “</a:t>
            </a:r>
            <a:r>
              <a:rPr sz="1200" b="1" spc="-10" baseline="0" dirty="0">
                <a:latin typeface="Courier New"/>
                <a:cs typeface="Courier New"/>
              </a:rPr>
              <a:t>static</a:t>
            </a:r>
            <a:r>
              <a:rPr sz="1200" spc="-10" baseline="0" dirty="0">
                <a:latin typeface="Arial"/>
                <a:cs typeface="Arial"/>
              </a:rPr>
              <a:t>”</a:t>
            </a:r>
            <a:endParaRPr sz="1200" baseline="0" dirty="0">
              <a:latin typeface="Arial"/>
              <a:cs typeface="Arial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2BFC7F2-E280-44F8-6164-CBC60845A3F6}"/>
              </a:ext>
            </a:extLst>
          </p:cNvPr>
          <p:cNvCxnSpPr/>
          <p:nvPr/>
        </p:nvCxnSpPr>
        <p:spPr bwMode="auto">
          <a:xfrm flipV="1">
            <a:off x="5436096" y="3439177"/>
            <a:ext cx="153045" cy="4938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27966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775E4-D8E9-D930-9C55-0B160213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Memory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DEA13F-CA2E-64BA-26EF-C1C34693A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Many languages have fixed mappings between scopes and lifetimes</a:t>
            </a:r>
          </a:p>
          <a:p>
            <a:r>
              <a:rPr lang="en-US" altLang="zh-CN" dirty="0"/>
              <a:t>In C, we have the option to decide...</a:t>
            </a:r>
          </a:p>
          <a:p>
            <a:pPr marL="457200" lvl="1" indent="0">
              <a:buNone/>
            </a:pPr>
            <a:r>
              <a:rPr lang="en-US" altLang="zh-CN" dirty="0"/>
              <a:t>  void foo(void) { int x;</a:t>
            </a:r>
          </a:p>
          <a:p>
            <a:pPr marL="457200" lvl="1" indent="0">
              <a:buNone/>
            </a:pPr>
            <a:r>
              <a:rPr lang="en-US" altLang="zh-CN" dirty="0"/>
              <a:t>                              static int a;</a:t>
            </a:r>
          </a:p>
          <a:p>
            <a:pPr marL="457200" lvl="1" indent="0">
              <a:buNone/>
            </a:pPr>
            <a:r>
              <a:rPr lang="en-US" altLang="zh-CN" dirty="0"/>
              <a:t>                              x = 42;</a:t>
            </a:r>
          </a:p>
          <a:p>
            <a:r>
              <a:rPr lang="en-US" altLang="zh-CN" dirty="0"/>
              <a:t>When the function goes away, x and its value go away since they were auto storage class (</a:t>
            </a:r>
            <a:r>
              <a:rPr lang="en-US" altLang="zh-CN" dirty="0">
                <a:solidFill>
                  <a:schemeClr val="accent1"/>
                </a:solidFill>
              </a:rPr>
              <a:t>and placed on stack</a:t>
            </a:r>
            <a:r>
              <a:rPr lang="en-US" altLang="zh-CN" dirty="0"/>
              <a:t>).</a:t>
            </a:r>
          </a:p>
          <a:p>
            <a:r>
              <a:rPr lang="en-US" altLang="zh-CN" dirty="0"/>
              <a:t>Setting a value into a </a:t>
            </a:r>
            <a:r>
              <a:rPr lang="en-US" altLang="zh-CN" dirty="0">
                <a:solidFill>
                  <a:schemeClr val="accent1"/>
                </a:solidFill>
              </a:rPr>
              <a:t>static variable </a:t>
            </a:r>
            <a:r>
              <a:rPr lang="en-US" altLang="zh-CN" dirty="0"/>
              <a:t>(e.g. a) means that the value is </a:t>
            </a:r>
            <a:r>
              <a:rPr lang="en-US" altLang="zh-CN" dirty="0">
                <a:solidFill>
                  <a:schemeClr val="accent1"/>
                </a:solidFill>
              </a:rPr>
              <a:t>stored in a static area </a:t>
            </a:r>
            <a:r>
              <a:rPr lang="en-US" altLang="zh-CN" dirty="0"/>
              <a:t>and will persist throughout the entire execution of the program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6B5C8A-B487-66AC-52EF-7880677A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82D01B-8813-8FDC-1A2F-FB62B22B51E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B1FF42-BCE0-92F6-0057-5A63061B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545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D100D3-8348-B926-E57E-D59539B1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1135">
              <a:lnSpc>
                <a:spcPts val="1645"/>
              </a:lnSpc>
            </a:pP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Storage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Class: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Automatic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Variables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D8F612-5A8E-C587-B48A-F60D09D28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Local variable inside a function (lasts only while the function is running)</a:t>
            </a:r>
          </a:p>
          <a:p>
            <a:endParaRPr lang="en-US" altLang="zh-CN" dirty="0"/>
          </a:p>
          <a:p>
            <a:r>
              <a:rPr lang="en-US" altLang="zh-CN" dirty="0"/>
              <a:t>auto keyword (never used!)</a:t>
            </a:r>
          </a:p>
          <a:p>
            <a:endParaRPr lang="en-US" altLang="zh-CN" dirty="0"/>
          </a:p>
          <a:p>
            <a:r>
              <a:rPr lang="en-US" altLang="zh-CN" dirty="0"/>
              <a:t>Located on </a:t>
            </a:r>
            <a:r>
              <a:rPr lang="en-US" altLang="zh-CN" sz="3200" dirty="0">
                <a:solidFill>
                  <a:schemeClr val="accent1"/>
                </a:solidFill>
              </a:rPr>
              <a:t>stack</a:t>
            </a:r>
          </a:p>
          <a:p>
            <a:endParaRPr lang="en-US" altLang="zh-CN" dirty="0"/>
          </a:p>
          <a:p>
            <a:r>
              <a:rPr lang="en-US" altLang="zh-CN" dirty="0"/>
              <a:t>Storage Class: AUTO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A5608B-BDBC-2A41-5C25-D2172227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3DB33A-516C-AAC9-98A1-56490A6D58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9BD9AA-7A98-AD23-4466-7579DAE4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572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D018A0-E833-8A88-C647-D6A1F5D8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Static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Variables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(II)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588761-3737-FA54-92E0-BD72A1483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static</a:t>
            </a:r>
          </a:p>
          <a:p>
            <a:pPr lvl="1"/>
            <a:r>
              <a:rPr lang="en-US" altLang="zh-CN" dirty="0"/>
              <a:t>Initialized to zero (like global)</a:t>
            </a:r>
          </a:p>
          <a:p>
            <a:endParaRPr lang="en-US" altLang="zh-CN" dirty="0"/>
          </a:p>
          <a:p>
            <a:r>
              <a:rPr lang="en-US" altLang="zh-CN" dirty="0"/>
              <a:t>Located in </a:t>
            </a:r>
            <a:r>
              <a:rPr lang="en-US" altLang="zh-CN" sz="3200" dirty="0">
                <a:solidFill>
                  <a:schemeClr val="accent1"/>
                </a:solidFill>
              </a:rPr>
              <a:t>static area</a:t>
            </a:r>
            <a:endParaRPr lang="en-US" altLang="zh-CN" dirty="0">
              <a:solidFill>
                <a:schemeClr val="accent1"/>
              </a:solidFill>
            </a:endParaRPr>
          </a:p>
          <a:p>
            <a:r>
              <a:rPr lang="en-US" altLang="zh-CN" dirty="0"/>
              <a:t>Value persists !</a:t>
            </a:r>
          </a:p>
          <a:p>
            <a:pPr lvl="1"/>
            <a:r>
              <a:rPr lang="en-US" altLang="zh-CN" dirty="0"/>
              <a:t>Example: foo2 being called second time</a:t>
            </a:r>
          </a:p>
          <a:p>
            <a:endParaRPr lang="en-US" altLang="zh-CN" dirty="0"/>
          </a:p>
          <a:p>
            <a:r>
              <a:rPr lang="en-US" altLang="zh-CN" dirty="0"/>
              <a:t>Storage Class: STATIC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51A8B1-B40A-80A5-EEA3-E4DF3C4B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C8E3AF-14C2-AA08-2B24-8BCE05440B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1D62F7-48CA-C35F-1A11-83486AD4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4944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36B5C-E486-648B-BE05-0AA41C4B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Static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Variables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(III)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3A75FF-C164-9C75-E31E-6B9D77242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B050"/>
                </a:solidFill>
              </a:rPr>
              <a:t>Global variable </a:t>
            </a:r>
            <a:r>
              <a:rPr lang="en-US" altLang="zh-CN" dirty="0"/>
              <a:t>visible in more than one file</a:t>
            </a:r>
          </a:p>
          <a:p>
            <a:r>
              <a:rPr lang="en-US" altLang="zh-CN" dirty="0"/>
              <a:t>Declared outside of any function in one file</a:t>
            </a:r>
          </a:p>
          <a:p>
            <a:r>
              <a:rPr lang="en-US" altLang="zh-CN" dirty="0"/>
              <a:t>Declared </a:t>
            </a:r>
            <a:r>
              <a:rPr lang="en-US" altLang="zh-CN" b="0" dirty="0"/>
              <a:t>extern</a:t>
            </a:r>
            <a:r>
              <a:rPr lang="en-US" altLang="zh-CN" dirty="0"/>
              <a:t> in other files (or functions/blocks)</a:t>
            </a:r>
          </a:p>
          <a:p>
            <a:endParaRPr lang="en-US" altLang="zh-CN" dirty="0"/>
          </a:p>
          <a:p>
            <a:r>
              <a:rPr lang="en-US" altLang="zh-CN" dirty="0"/>
              <a:t>Located in </a:t>
            </a:r>
            <a:r>
              <a:rPr lang="en-US" altLang="zh-CN" dirty="0">
                <a:solidFill>
                  <a:schemeClr val="accent1"/>
                </a:solidFill>
              </a:rPr>
              <a:t>static area</a:t>
            </a:r>
          </a:p>
          <a:p>
            <a:endParaRPr lang="en-US" altLang="zh-CN" dirty="0"/>
          </a:p>
          <a:p>
            <a:r>
              <a:rPr lang="en-US" altLang="zh-CN" dirty="0"/>
              <a:t>Storage Class: STATIC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B8293F-8685-342D-BF62-AE749D09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5C20A0-4145-C9A3-7EF0-5BA1891B088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ABD4E6-CB7E-267E-61FA-C78BCBCA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3485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D599A-BD91-93F7-FE6E-AE927233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9891AA-E2F1-82B8-4278-243A747F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3278E6-9365-FF1E-B4A2-9139BB2BF21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5ED627-AFD9-71B0-5C41-9BC7FD93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E3A522B-1094-22B4-B568-C07541FC2266}"/>
              </a:ext>
            </a:extLst>
          </p:cNvPr>
          <p:cNvSpPr txBox="1"/>
          <p:nvPr/>
        </p:nvSpPr>
        <p:spPr>
          <a:xfrm>
            <a:off x="899592" y="1484784"/>
            <a:ext cx="2053600" cy="1127873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75"/>
              </a:spcBef>
            </a:pPr>
            <a:r>
              <a:rPr sz="2800" b="1" spc="-10" dirty="0">
                <a:solidFill>
                  <a:srgbClr val="3333CC"/>
                </a:solidFill>
                <a:latin typeface="Arial"/>
                <a:cs typeface="Arial"/>
              </a:rPr>
              <a:t>Confused?</a:t>
            </a:r>
            <a:endParaRPr sz="2800" dirty="0">
              <a:latin typeface="Arial"/>
              <a:cs typeface="Arial"/>
            </a:endParaRPr>
          </a:p>
          <a:p>
            <a:pPr marL="182245">
              <a:lnSpc>
                <a:spcPct val="100000"/>
              </a:lnSpc>
              <a:spcBef>
                <a:spcPts val="755"/>
              </a:spcBef>
            </a:pPr>
            <a:r>
              <a:rPr sz="2800" dirty="0">
                <a:latin typeface="Courier New"/>
                <a:cs typeface="Courier New"/>
              </a:rPr>
              <a:t>int</a:t>
            </a:r>
            <a:r>
              <a:rPr sz="2800" spc="-40" dirty="0">
                <a:latin typeface="Courier New"/>
                <a:cs typeface="Courier New"/>
              </a:rPr>
              <a:t> </a:t>
            </a:r>
            <a:r>
              <a:rPr sz="2800" spc="-25" dirty="0">
                <a:latin typeface="Courier New"/>
                <a:cs typeface="Courier New"/>
              </a:rPr>
              <a:t>x;</a:t>
            </a:r>
            <a:endParaRPr sz="2800" dirty="0">
              <a:latin typeface="Courier New"/>
              <a:cs typeface="Courier New"/>
            </a:endParaRPr>
          </a:p>
          <a:p>
            <a:pPr marL="182245">
              <a:lnSpc>
                <a:spcPct val="100000"/>
              </a:lnSpc>
              <a:spcBef>
                <a:spcPts val="260"/>
              </a:spcBef>
            </a:pPr>
            <a:r>
              <a:rPr sz="2800" dirty="0">
                <a:latin typeface="Courier New"/>
                <a:cs typeface="Courier New"/>
              </a:rPr>
              <a:t>static</a:t>
            </a:r>
            <a:r>
              <a:rPr sz="2800" spc="-60" dirty="0">
                <a:latin typeface="Courier New"/>
                <a:cs typeface="Courier New"/>
              </a:rPr>
              <a:t> </a:t>
            </a:r>
            <a:r>
              <a:rPr sz="2800" dirty="0">
                <a:latin typeface="Courier New"/>
                <a:cs typeface="Courier New"/>
              </a:rPr>
              <a:t>int</a:t>
            </a:r>
            <a:r>
              <a:rPr sz="2800" spc="-55" dirty="0">
                <a:latin typeface="Courier New"/>
                <a:cs typeface="Courier New"/>
              </a:rPr>
              <a:t> </a:t>
            </a:r>
            <a:r>
              <a:rPr sz="2800" spc="-25" dirty="0">
                <a:latin typeface="Courier New"/>
                <a:cs typeface="Courier New"/>
              </a:rPr>
              <a:t>y;</a:t>
            </a:r>
            <a:endParaRPr sz="2800" dirty="0">
              <a:latin typeface="Courier New"/>
              <a:cs typeface="Courier New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37CE34A-03F3-9148-D4C2-D192EEB7F0E6}"/>
              </a:ext>
            </a:extLst>
          </p:cNvPr>
          <p:cNvSpPr txBox="1"/>
          <p:nvPr/>
        </p:nvSpPr>
        <p:spPr>
          <a:xfrm>
            <a:off x="971600" y="2675045"/>
            <a:ext cx="2304256" cy="192129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9"/>
              </a:spcBef>
            </a:pPr>
            <a:r>
              <a:rPr sz="3200" dirty="0">
                <a:latin typeface="Courier New"/>
                <a:cs typeface="Courier New"/>
              </a:rPr>
              <a:t>int</a:t>
            </a:r>
            <a:r>
              <a:rPr sz="3200" spc="-40" dirty="0">
                <a:latin typeface="Courier New"/>
                <a:cs typeface="Courier New"/>
              </a:rPr>
              <a:t> </a:t>
            </a:r>
            <a:r>
              <a:rPr sz="3200" spc="-10" dirty="0">
                <a:latin typeface="Courier New"/>
                <a:cs typeface="Courier New"/>
              </a:rPr>
              <a:t>main()</a:t>
            </a:r>
            <a:endParaRPr sz="32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3200" spc="-50" dirty="0">
                <a:latin typeface="Courier New"/>
                <a:cs typeface="Courier New"/>
              </a:rPr>
              <a:t>{</a:t>
            </a:r>
            <a:endParaRPr sz="3200" dirty="0">
              <a:latin typeface="Courier New"/>
              <a:cs typeface="Courier New"/>
            </a:endParaRPr>
          </a:p>
          <a:p>
            <a:pPr marL="171450" marR="5080">
              <a:lnSpc>
                <a:spcPct val="118300"/>
              </a:lnSpc>
            </a:pPr>
            <a:r>
              <a:rPr sz="3200" dirty="0">
                <a:latin typeface="Courier New"/>
                <a:cs typeface="Courier New"/>
              </a:rPr>
              <a:t>static</a:t>
            </a:r>
            <a:r>
              <a:rPr sz="3200" spc="-60" dirty="0">
                <a:latin typeface="Courier New"/>
                <a:cs typeface="Courier New"/>
              </a:rPr>
              <a:t> </a:t>
            </a:r>
            <a:r>
              <a:rPr sz="3200" dirty="0">
                <a:latin typeface="Courier New"/>
                <a:cs typeface="Courier New"/>
              </a:rPr>
              <a:t>int</a:t>
            </a:r>
            <a:r>
              <a:rPr sz="3200" spc="-55" dirty="0">
                <a:latin typeface="Courier New"/>
                <a:cs typeface="Courier New"/>
              </a:rPr>
              <a:t> </a:t>
            </a:r>
            <a:r>
              <a:rPr sz="3200" spc="-25" dirty="0">
                <a:latin typeface="Courier New"/>
                <a:cs typeface="Courier New"/>
              </a:rPr>
              <a:t>z; </a:t>
            </a:r>
            <a:r>
              <a:rPr sz="3200" dirty="0">
                <a:latin typeface="Courier New"/>
                <a:cs typeface="Courier New"/>
              </a:rPr>
              <a:t>int</a:t>
            </a:r>
            <a:r>
              <a:rPr sz="3200" spc="-40" dirty="0">
                <a:latin typeface="Courier New"/>
                <a:cs typeface="Courier New"/>
              </a:rPr>
              <a:t> </a:t>
            </a:r>
            <a:r>
              <a:rPr sz="3200" spc="-25" dirty="0">
                <a:latin typeface="Courier New"/>
                <a:cs typeface="Courier New"/>
              </a:rPr>
              <a:t>w;</a:t>
            </a:r>
            <a:endParaRPr sz="3200" dirty="0">
              <a:latin typeface="Courier New"/>
              <a:cs typeface="Courier New"/>
            </a:endParaRPr>
          </a:p>
          <a:p>
            <a:pPr marL="171450">
              <a:lnSpc>
                <a:spcPct val="100000"/>
              </a:lnSpc>
              <a:spcBef>
                <a:spcPts val="360"/>
              </a:spcBef>
            </a:pPr>
            <a:r>
              <a:rPr sz="3200" spc="-25" dirty="0">
                <a:latin typeface="Courier New"/>
                <a:cs typeface="Courier New"/>
              </a:rPr>
              <a:t>...</a:t>
            </a:r>
            <a:endParaRPr sz="3200" dirty="0">
              <a:latin typeface="Courier New"/>
              <a:cs typeface="Courier New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7D0DCF6-9410-BF2C-77E3-5C4AA1014FB0}"/>
              </a:ext>
            </a:extLst>
          </p:cNvPr>
          <p:cNvSpPr/>
          <p:nvPr/>
        </p:nvSpPr>
        <p:spPr>
          <a:xfrm>
            <a:off x="3740116" y="3075912"/>
            <a:ext cx="607695" cy="247650"/>
          </a:xfrm>
          <a:custGeom>
            <a:avLst/>
            <a:gdLst/>
            <a:ahLst/>
            <a:cxnLst/>
            <a:rect l="l" t="t" r="r" b="b"/>
            <a:pathLst>
              <a:path w="607695" h="247650">
                <a:moveTo>
                  <a:pt x="0" y="0"/>
                </a:moveTo>
                <a:lnTo>
                  <a:pt x="607219" y="0"/>
                </a:lnTo>
                <a:lnTo>
                  <a:pt x="607219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r>
              <a:rPr lang="en-US" altLang="zh-CN" dirty="0"/>
              <a:t>  Static?</a:t>
            </a:r>
            <a:endParaRPr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09093333-75ED-BC6A-4DDE-3BDE6FA25A4F}"/>
              </a:ext>
            </a:extLst>
          </p:cNvPr>
          <p:cNvSpPr/>
          <p:nvPr/>
        </p:nvSpPr>
        <p:spPr>
          <a:xfrm>
            <a:off x="3092044" y="2547143"/>
            <a:ext cx="634548" cy="1305188"/>
          </a:xfrm>
          <a:custGeom>
            <a:avLst/>
            <a:gdLst/>
            <a:ahLst/>
            <a:cxnLst/>
            <a:rect l="l" t="t" r="r" b="b"/>
            <a:pathLst>
              <a:path w="505460" h="1119505">
                <a:moveTo>
                  <a:pt x="505091" y="536625"/>
                </a:moveTo>
                <a:lnTo>
                  <a:pt x="496874" y="531825"/>
                </a:lnTo>
                <a:lnTo>
                  <a:pt x="503847" y="525310"/>
                </a:lnTo>
                <a:lnTo>
                  <a:pt x="45974" y="35255"/>
                </a:lnTo>
                <a:lnTo>
                  <a:pt x="53416" y="28295"/>
                </a:lnTo>
                <a:lnTo>
                  <a:pt x="59893" y="22250"/>
                </a:lnTo>
                <a:lnTo>
                  <a:pt x="0" y="0"/>
                </a:lnTo>
                <a:lnTo>
                  <a:pt x="18135" y="61264"/>
                </a:lnTo>
                <a:lnTo>
                  <a:pt x="32054" y="48260"/>
                </a:lnTo>
                <a:lnTo>
                  <a:pt x="485076" y="533133"/>
                </a:lnTo>
                <a:lnTo>
                  <a:pt x="173088" y="1065072"/>
                </a:lnTo>
                <a:lnTo>
                  <a:pt x="156654" y="1055433"/>
                </a:lnTo>
                <a:lnTo>
                  <a:pt x="152400" y="1119187"/>
                </a:lnTo>
                <a:lnTo>
                  <a:pt x="205955" y="1084351"/>
                </a:lnTo>
                <a:lnTo>
                  <a:pt x="203530" y="1082929"/>
                </a:lnTo>
                <a:lnTo>
                  <a:pt x="189522" y="1074712"/>
                </a:lnTo>
                <a:lnTo>
                  <a:pt x="505091" y="536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5A833CA8-CE96-87BA-C855-493B058A6644}"/>
              </a:ext>
            </a:extLst>
          </p:cNvPr>
          <p:cNvSpPr txBox="1"/>
          <p:nvPr/>
        </p:nvSpPr>
        <p:spPr>
          <a:xfrm>
            <a:off x="4887214" y="3445358"/>
            <a:ext cx="792088" cy="21480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75"/>
              </a:spcBef>
            </a:pPr>
            <a:r>
              <a:rPr lang="en-US" sz="2000" dirty="0">
                <a:latin typeface="Comic Sans MS"/>
                <a:cs typeface="Comic Sans MS"/>
              </a:rPr>
              <a:t>auto?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F22CC3-C000-9711-7513-083284FD6B53}"/>
              </a:ext>
            </a:extLst>
          </p:cNvPr>
          <p:cNvSpPr/>
          <p:nvPr/>
        </p:nvSpPr>
        <p:spPr>
          <a:xfrm>
            <a:off x="2266344" y="3534439"/>
            <a:ext cx="2620870" cy="657672"/>
          </a:xfrm>
          <a:custGeom>
            <a:avLst/>
            <a:gdLst/>
            <a:ahLst/>
            <a:cxnLst/>
            <a:rect l="l" t="t" r="r" b="b"/>
            <a:pathLst>
              <a:path w="2253615" h="994410">
                <a:moveTo>
                  <a:pt x="56915" y="936705"/>
                </a:moveTo>
                <a:lnTo>
                  <a:pt x="0" y="965744"/>
                </a:lnTo>
                <a:lnTo>
                  <a:pt x="57379" y="993853"/>
                </a:lnTo>
                <a:lnTo>
                  <a:pt x="57225" y="974881"/>
                </a:lnTo>
                <a:lnTo>
                  <a:pt x="47699" y="974881"/>
                </a:lnTo>
                <a:lnTo>
                  <a:pt x="47615" y="964507"/>
                </a:lnTo>
                <a:lnTo>
                  <a:pt x="47544" y="955832"/>
                </a:lnTo>
                <a:lnTo>
                  <a:pt x="57070" y="955832"/>
                </a:lnTo>
                <a:lnTo>
                  <a:pt x="56969" y="943391"/>
                </a:lnTo>
                <a:lnTo>
                  <a:pt x="56915" y="936705"/>
                </a:lnTo>
                <a:close/>
              </a:path>
              <a:path w="2253615" h="994410">
                <a:moveTo>
                  <a:pt x="2252435" y="0"/>
                </a:moveTo>
                <a:lnTo>
                  <a:pt x="2210930" y="2785"/>
                </a:lnTo>
                <a:lnTo>
                  <a:pt x="2169196" y="10974"/>
                </a:lnTo>
                <a:lnTo>
                  <a:pt x="2128225" y="24179"/>
                </a:lnTo>
                <a:lnTo>
                  <a:pt x="2088555" y="41915"/>
                </a:lnTo>
                <a:lnTo>
                  <a:pt x="2050025" y="64001"/>
                </a:lnTo>
                <a:lnTo>
                  <a:pt x="2013192" y="89987"/>
                </a:lnTo>
                <a:lnTo>
                  <a:pt x="1978364" y="119512"/>
                </a:lnTo>
                <a:lnTo>
                  <a:pt x="1945845" y="152219"/>
                </a:lnTo>
                <a:lnTo>
                  <a:pt x="1915947" y="187764"/>
                </a:lnTo>
                <a:lnTo>
                  <a:pt x="1888980" y="225797"/>
                </a:lnTo>
                <a:lnTo>
                  <a:pt x="1865257" y="265976"/>
                </a:lnTo>
                <a:lnTo>
                  <a:pt x="1845101" y="307959"/>
                </a:lnTo>
                <a:lnTo>
                  <a:pt x="1828834" y="351406"/>
                </a:lnTo>
                <a:lnTo>
                  <a:pt x="1816781" y="395975"/>
                </a:lnTo>
                <a:lnTo>
                  <a:pt x="1809241" y="441566"/>
                </a:lnTo>
                <a:lnTo>
                  <a:pt x="1806651" y="487363"/>
                </a:lnTo>
                <a:lnTo>
                  <a:pt x="1806002" y="498275"/>
                </a:lnTo>
                <a:lnTo>
                  <a:pt x="1791520" y="539167"/>
                </a:lnTo>
                <a:lnTo>
                  <a:pt x="1768120" y="570644"/>
                </a:lnTo>
                <a:lnTo>
                  <a:pt x="1720373" y="613135"/>
                </a:lnTo>
                <a:lnTo>
                  <a:pt x="1655187" y="655026"/>
                </a:lnTo>
                <a:lnTo>
                  <a:pt x="1616414" y="675605"/>
                </a:lnTo>
                <a:lnTo>
                  <a:pt x="1573758" y="695848"/>
                </a:lnTo>
                <a:lnTo>
                  <a:pt x="1527398" y="715693"/>
                </a:lnTo>
                <a:lnTo>
                  <a:pt x="1477509" y="735087"/>
                </a:lnTo>
                <a:lnTo>
                  <a:pt x="1424263" y="753977"/>
                </a:lnTo>
                <a:lnTo>
                  <a:pt x="1367831" y="772317"/>
                </a:lnTo>
                <a:lnTo>
                  <a:pt x="1308387" y="790056"/>
                </a:lnTo>
                <a:lnTo>
                  <a:pt x="1246097" y="807149"/>
                </a:lnTo>
                <a:lnTo>
                  <a:pt x="1181134" y="823550"/>
                </a:lnTo>
                <a:lnTo>
                  <a:pt x="1113665" y="839214"/>
                </a:lnTo>
                <a:lnTo>
                  <a:pt x="1043859" y="854096"/>
                </a:lnTo>
                <a:lnTo>
                  <a:pt x="971884" y="868151"/>
                </a:lnTo>
                <a:lnTo>
                  <a:pt x="897907" y="881334"/>
                </a:lnTo>
                <a:lnTo>
                  <a:pt x="822096" y="893601"/>
                </a:lnTo>
                <a:lnTo>
                  <a:pt x="744620" y="904909"/>
                </a:lnTo>
                <a:lnTo>
                  <a:pt x="665643" y="915212"/>
                </a:lnTo>
                <a:lnTo>
                  <a:pt x="585335" y="924467"/>
                </a:lnTo>
                <a:lnTo>
                  <a:pt x="503863" y="932629"/>
                </a:lnTo>
                <a:lnTo>
                  <a:pt x="421392" y="939657"/>
                </a:lnTo>
                <a:lnTo>
                  <a:pt x="338091" y="945504"/>
                </a:lnTo>
                <a:lnTo>
                  <a:pt x="254126" y="950127"/>
                </a:lnTo>
                <a:lnTo>
                  <a:pt x="169665" y="953484"/>
                </a:lnTo>
                <a:lnTo>
                  <a:pt x="84875" y="955528"/>
                </a:lnTo>
                <a:lnTo>
                  <a:pt x="47544" y="955832"/>
                </a:lnTo>
                <a:lnTo>
                  <a:pt x="47615" y="964507"/>
                </a:lnTo>
                <a:lnTo>
                  <a:pt x="47699" y="974881"/>
                </a:lnTo>
                <a:lnTo>
                  <a:pt x="57225" y="974881"/>
                </a:lnTo>
                <a:lnTo>
                  <a:pt x="57141" y="964507"/>
                </a:lnTo>
                <a:lnTo>
                  <a:pt x="57070" y="955832"/>
                </a:lnTo>
                <a:lnTo>
                  <a:pt x="455929" y="955832"/>
                </a:lnTo>
                <a:lnTo>
                  <a:pt x="505762" y="951585"/>
                </a:lnTo>
                <a:lnTo>
                  <a:pt x="587517" y="943391"/>
                </a:lnTo>
                <a:lnTo>
                  <a:pt x="668108" y="934101"/>
                </a:lnTo>
                <a:lnTo>
                  <a:pt x="747370" y="923758"/>
                </a:lnTo>
                <a:lnTo>
                  <a:pt x="825140" y="912407"/>
                </a:lnTo>
                <a:lnTo>
                  <a:pt x="901250" y="900088"/>
                </a:lnTo>
                <a:lnTo>
                  <a:pt x="975535" y="886848"/>
                </a:lnTo>
                <a:lnTo>
                  <a:pt x="1047832" y="872727"/>
                </a:lnTo>
                <a:lnTo>
                  <a:pt x="1117974" y="857771"/>
                </a:lnTo>
                <a:lnTo>
                  <a:pt x="1185799" y="842021"/>
                </a:lnTo>
                <a:lnTo>
                  <a:pt x="1251140" y="825520"/>
                </a:lnTo>
                <a:lnTo>
                  <a:pt x="1313835" y="808310"/>
                </a:lnTo>
                <a:lnTo>
                  <a:pt x="1373720" y="790434"/>
                </a:lnTo>
                <a:lnTo>
                  <a:pt x="1430633" y="771931"/>
                </a:lnTo>
                <a:lnTo>
                  <a:pt x="1484412" y="752842"/>
                </a:lnTo>
                <a:lnTo>
                  <a:pt x="1534897" y="733205"/>
                </a:lnTo>
                <a:lnTo>
                  <a:pt x="1581929" y="713056"/>
                </a:lnTo>
                <a:lnTo>
                  <a:pt x="1625349" y="692430"/>
                </a:lnTo>
                <a:lnTo>
                  <a:pt x="1665003" y="671352"/>
                </a:lnTo>
                <a:lnTo>
                  <a:pt x="1700735" y="649845"/>
                </a:lnTo>
                <a:lnTo>
                  <a:pt x="1732393" y="627915"/>
                </a:lnTo>
                <a:lnTo>
                  <a:pt x="1771699" y="594412"/>
                </a:lnTo>
                <a:lnTo>
                  <a:pt x="1801037" y="559743"/>
                </a:lnTo>
                <a:lnTo>
                  <a:pt x="1819424" y="523888"/>
                </a:lnTo>
                <a:lnTo>
                  <a:pt x="1826296" y="466022"/>
                </a:lnTo>
                <a:lnTo>
                  <a:pt x="1828112" y="444168"/>
                </a:lnTo>
                <a:lnTo>
                  <a:pt x="1835175" y="400931"/>
                </a:lnTo>
                <a:lnTo>
                  <a:pt x="1846679" y="358072"/>
                </a:lnTo>
                <a:lnTo>
                  <a:pt x="1862281" y="316191"/>
                </a:lnTo>
                <a:lnTo>
                  <a:pt x="1881670" y="275649"/>
                </a:lnTo>
                <a:lnTo>
                  <a:pt x="1904527" y="236805"/>
                </a:lnTo>
                <a:lnTo>
                  <a:pt x="1930534" y="200016"/>
                </a:lnTo>
                <a:lnTo>
                  <a:pt x="1959366" y="165641"/>
                </a:lnTo>
                <a:lnTo>
                  <a:pt x="1990694" y="134033"/>
                </a:lnTo>
                <a:lnTo>
                  <a:pt x="2024188" y="105543"/>
                </a:lnTo>
                <a:lnTo>
                  <a:pt x="2059517" y="80519"/>
                </a:lnTo>
                <a:lnTo>
                  <a:pt x="2096343" y="59300"/>
                </a:lnTo>
                <a:lnTo>
                  <a:pt x="2134590" y="42134"/>
                </a:lnTo>
                <a:lnTo>
                  <a:pt x="2173451" y="29542"/>
                </a:lnTo>
                <a:lnTo>
                  <a:pt x="2212832" y="21739"/>
                </a:lnTo>
                <a:lnTo>
                  <a:pt x="2253080" y="19039"/>
                </a:lnTo>
                <a:lnTo>
                  <a:pt x="2252646" y="6228"/>
                </a:lnTo>
                <a:lnTo>
                  <a:pt x="2252529" y="2785"/>
                </a:lnTo>
                <a:lnTo>
                  <a:pt x="2252435" y="0"/>
                </a:lnTo>
                <a:close/>
              </a:path>
              <a:path w="2253615" h="994410">
                <a:moveTo>
                  <a:pt x="455929" y="955832"/>
                </a:moveTo>
                <a:lnTo>
                  <a:pt x="57070" y="955832"/>
                </a:lnTo>
                <a:lnTo>
                  <a:pt x="57141" y="964507"/>
                </a:lnTo>
                <a:lnTo>
                  <a:pt x="57225" y="974881"/>
                </a:lnTo>
                <a:lnTo>
                  <a:pt x="47699" y="974881"/>
                </a:lnTo>
                <a:lnTo>
                  <a:pt x="170422" y="972519"/>
                </a:lnTo>
                <a:lnTo>
                  <a:pt x="255174" y="969149"/>
                </a:lnTo>
                <a:lnTo>
                  <a:pt x="339426" y="964507"/>
                </a:lnTo>
                <a:lnTo>
                  <a:pt x="423010" y="958637"/>
                </a:lnTo>
                <a:lnTo>
                  <a:pt x="455929" y="95583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62EE3A35-A579-65F2-5145-B33ECC596600}"/>
              </a:ext>
            </a:extLst>
          </p:cNvPr>
          <p:cNvSpPr/>
          <p:nvPr/>
        </p:nvSpPr>
        <p:spPr>
          <a:xfrm>
            <a:off x="2195736" y="2204865"/>
            <a:ext cx="2304256" cy="927384"/>
          </a:xfrm>
          <a:custGeom>
            <a:avLst/>
            <a:gdLst/>
            <a:ahLst/>
            <a:cxnLst/>
            <a:rect l="l" t="t" r="r" b="b"/>
            <a:pathLst>
              <a:path w="1860550" h="540385">
                <a:moveTo>
                  <a:pt x="1753433" y="519860"/>
                </a:moveTo>
                <a:lnTo>
                  <a:pt x="1744865" y="521119"/>
                </a:lnTo>
                <a:lnTo>
                  <a:pt x="1747634" y="539965"/>
                </a:lnTo>
                <a:lnTo>
                  <a:pt x="1758266" y="538403"/>
                </a:lnTo>
                <a:lnTo>
                  <a:pt x="1786698" y="520355"/>
                </a:lnTo>
                <a:lnTo>
                  <a:pt x="1752285" y="520355"/>
                </a:lnTo>
                <a:lnTo>
                  <a:pt x="1753433" y="519860"/>
                </a:lnTo>
                <a:close/>
              </a:path>
              <a:path w="1860550" h="540385">
                <a:moveTo>
                  <a:pt x="1754675" y="519677"/>
                </a:moveTo>
                <a:lnTo>
                  <a:pt x="1753433" y="519860"/>
                </a:lnTo>
                <a:lnTo>
                  <a:pt x="1752285" y="520355"/>
                </a:lnTo>
                <a:lnTo>
                  <a:pt x="1754675" y="519677"/>
                </a:lnTo>
                <a:close/>
              </a:path>
              <a:path w="1860550" h="540385">
                <a:moveTo>
                  <a:pt x="1787389" y="519677"/>
                </a:moveTo>
                <a:lnTo>
                  <a:pt x="1754675" y="519677"/>
                </a:lnTo>
                <a:lnTo>
                  <a:pt x="1752285" y="520355"/>
                </a:lnTo>
                <a:lnTo>
                  <a:pt x="1786698" y="520355"/>
                </a:lnTo>
                <a:lnTo>
                  <a:pt x="1787389" y="519677"/>
                </a:lnTo>
                <a:close/>
              </a:path>
              <a:path w="1860550" h="540385">
                <a:moveTo>
                  <a:pt x="1761104" y="516548"/>
                </a:moveTo>
                <a:lnTo>
                  <a:pt x="1753433" y="519860"/>
                </a:lnTo>
                <a:lnTo>
                  <a:pt x="1754675" y="519677"/>
                </a:lnTo>
                <a:lnTo>
                  <a:pt x="1787389" y="519677"/>
                </a:lnTo>
                <a:lnTo>
                  <a:pt x="1789993" y="517123"/>
                </a:lnTo>
                <a:lnTo>
                  <a:pt x="1760292" y="517123"/>
                </a:lnTo>
                <a:lnTo>
                  <a:pt x="1761104" y="516548"/>
                </a:lnTo>
                <a:close/>
              </a:path>
              <a:path w="1860550" h="540385">
                <a:moveTo>
                  <a:pt x="1762018" y="516154"/>
                </a:moveTo>
                <a:lnTo>
                  <a:pt x="1761104" y="516548"/>
                </a:lnTo>
                <a:lnTo>
                  <a:pt x="1760292" y="517123"/>
                </a:lnTo>
                <a:lnTo>
                  <a:pt x="1762018" y="516154"/>
                </a:lnTo>
                <a:close/>
              </a:path>
              <a:path w="1860550" h="540385">
                <a:moveTo>
                  <a:pt x="1790981" y="516154"/>
                </a:moveTo>
                <a:lnTo>
                  <a:pt x="1762018" y="516154"/>
                </a:lnTo>
                <a:lnTo>
                  <a:pt x="1760292" y="517123"/>
                </a:lnTo>
                <a:lnTo>
                  <a:pt x="1789993" y="517123"/>
                </a:lnTo>
                <a:lnTo>
                  <a:pt x="1790981" y="516154"/>
                </a:lnTo>
                <a:close/>
              </a:path>
              <a:path w="1860550" h="540385">
                <a:moveTo>
                  <a:pt x="1795728" y="510346"/>
                </a:moveTo>
                <a:lnTo>
                  <a:pt x="1769872" y="510346"/>
                </a:lnTo>
                <a:lnTo>
                  <a:pt x="1769247" y="510788"/>
                </a:lnTo>
                <a:lnTo>
                  <a:pt x="1768703" y="511322"/>
                </a:lnTo>
                <a:lnTo>
                  <a:pt x="1768493" y="511322"/>
                </a:lnTo>
                <a:lnTo>
                  <a:pt x="1761104" y="516548"/>
                </a:lnTo>
                <a:lnTo>
                  <a:pt x="1762018" y="516154"/>
                </a:lnTo>
                <a:lnTo>
                  <a:pt x="1790981" y="516154"/>
                </a:lnTo>
                <a:lnTo>
                  <a:pt x="1791390" y="515753"/>
                </a:lnTo>
                <a:lnTo>
                  <a:pt x="1794946" y="511322"/>
                </a:lnTo>
                <a:lnTo>
                  <a:pt x="1768703" y="511322"/>
                </a:lnTo>
                <a:lnTo>
                  <a:pt x="1769343" y="510788"/>
                </a:lnTo>
                <a:lnTo>
                  <a:pt x="1795374" y="510788"/>
                </a:lnTo>
                <a:lnTo>
                  <a:pt x="1795728" y="510346"/>
                </a:lnTo>
                <a:close/>
              </a:path>
              <a:path w="1860550" h="540385">
                <a:moveTo>
                  <a:pt x="1860028" y="274515"/>
                </a:moveTo>
                <a:lnTo>
                  <a:pt x="1840887" y="274515"/>
                </a:lnTo>
                <a:lnTo>
                  <a:pt x="1841039" y="275640"/>
                </a:lnTo>
                <a:lnTo>
                  <a:pt x="1841336" y="276509"/>
                </a:lnTo>
                <a:lnTo>
                  <a:pt x="1841156" y="276509"/>
                </a:lnTo>
                <a:lnTo>
                  <a:pt x="1839247" y="324797"/>
                </a:lnTo>
                <a:lnTo>
                  <a:pt x="1832766" y="369312"/>
                </a:lnTo>
                <a:lnTo>
                  <a:pt x="1822623" y="411078"/>
                </a:lnTo>
                <a:lnTo>
                  <a:pt x="1809607" y="448102"/>
                </a:lnTo>
                <a:lnTo>
                  <a:pt x="1786308" y="491650"/>
                </a:lnTo>
                <a:lnTo>
                  <a:pt x="1769247" y="510788"/>
                </a:lnTo>
                <a:lnTo>
                  <a:pt x="1769872" y="510346"/>
                </a:lnTo>
                <a:lnTo>
                  <a:pt x="1795728" y="510346"/>
                </a:lnTo>
                <a:lnTo>
                  <a:pt x="1801220" y="503502"/>
                </a:lnTo>
                <a:lnTo>
                  <a:pt x="1826957" y="455969"/>
                </a:lnTo>
                <a:lnTo>
                  <a:pt x="1840749" y="416939"/>
                </a:lnTo>
                <a:lnTo>
                  <a:pt x="1851275" y="373819"/>
                </a:lnTo>
                <a:lnTo>
                  <a:pt x="1858096" y="327559"/>
                </a:lnTo>
                <a:lnTo>
                  <a:pt x="1860547" y="279562"/>
                </a:lnTo>
                <a:lnTo>
                  <a:pt x="1860233" y="276509"/>
                </a:lnTo>
                <a:lnTo>
                  <a:pt x="1841336" y="276509"/>
                </a:lnTo>
                <a:lnTo>
                  <a:pt x="1841140" y="275640"/>
                </a:lnTo>
                <a:lnTo>
                  <a:pt x="1860144" y="275640"/>
                </a:lnTo>
                <a:lnTo>
                  <a:pt x="1860028" y="274515"/>
                </a:lnTo>
                <a:close/>
              </a:path>
              <a:path w="1860550" h="540385">
                <a:moveTo>
                  <a:pt x="1859457" y="270624"/>
                </a:moveTo>
                <a:lnTo>
                  <a:pt x="1839327" y="270624"/>
                </a:lnTo>
                <a:lnTo>
                  <a:pt x="1839701" y="271458"/>
                </a:lnTo>
                <a:lnTo>
                  <a:pt x="1839730" y="271669"/>
                </a:lnTo>
                <a:lnTo>
                  <a:pt x="1840049" y="272233"/>
                </a:lnTo>
                <a:lnTo>
                  <a:pt x="1839876" y="272233"/>
                </a:lnTo>
                <a:lnTo>
                  <a:pt x="1841039" y="275640"/>
                </a:lnTo>
                <a:lnTo>
                  <a:pt x="1840887" y="274515"/>
                </a:lnTo>
                <a:lnTo>
                  <a:pt x="1860028" y="274515"/>
                </a:lnTo>
                <a:lnTo>
                  <a:pt x="1859793" y="272233"/>
                </a:lnTo>
                <a:lnTo>
                  <a:pt x="1840049" y="272233"/>
                </a:lnTo>
                <a:lnTo>
                  <a:pt x="1839796" y="271669"/>
                </a:lnTo>
                <a:lnTo>
                  <a:pt x="1859735" y="271669"/>
                </a:lnTo>
                <a:lnTo>
                  <a:pt x="1859688" y="271458"/>
                </a:lnTo>
                <a:lnTo>
                  <a:pt x="1859586" y="271001"/>
                </a:lnTo>
                <a:lnTo>
                  <a:pt x="1859457" y="270624"/>
                </a:lnTo>
                <a:close/>
              </a:path>
              <a:path w="1860550" h="540385">
                <a:moveTo>
                  <a:pt x="1857999" y="266354"/>
                </a:moveTo>
                <a:lnTo>
                  <a:pt x="1836727" y="266354"/>
                </a:lnTo>
                <a:lnTo>
                  <a:pt x="1839611" y="271458"/>
                </a:lnTo>
                <a:lnTo>
                  <a:pt x="1839496" y="271001"/>
                </a:lnTo>
                <a:lnTo>
                  <a:pt x="1839327" y="270624"/>
                </a:lnTo>
                <a:lnTo>
                  <a:pt x="1859457" y="270624"/>
                </a:lnTo>
                <a:lnTo>
                  <a:pt x="1857999" y="266354"/>
                </a:lnTo>
                <a:close/>
              </a:path>
              <a:path w="1860550" h="540385">
                <a:moveTo>
                  <a:pt x="57227" y="19049"/>
                </a:moveTo>
                <a:lnTo>
                  <a:pt x="57184" y="24223"/>
                </a:lnTo>
                <a:lnTo>
                  <a:pt x="57068" y="38099"/>
                </a:lnTo>
                <a:lnTo>
                  <a:pt x="173075" y="39062"/>
                </a:lnTo>
                <a:lnTo>
                  <a:pt x="344878" y="43258"/>
                </a:lnTo>
                <a:lnTo>
                  <a:pt x="514008" y="50031"/>
                </a:lnTo>
                <a:lnTo>
                  <a:pt x="597114" y="54324"/>
                </a:lnTo>
                <a:lnTo>
                  <a:pt x="759595" y="64609"/>
                </a:lnTo>
                <a:lnTo>
                  <a:pt x="915969" y="77010"/>
                </a:lnTo>
                <a:lnTo>
                  <a:pt x="1064874" y="91337"/>
                </a:lnTo>
                <a:lnTo>
                  <a:pt x="1204948" y="107406"/>
                </a:lnTo>
                <a:lnTo>
                  <a:pt x="1271245" y="116036"/>
                </a:lnTo>
                <a:lnTo>
                  <a:pt x="1334822" y="125031"/>
                </a:lnTo>
                <a:lnTo>
                  <a:pt x="1395506" y="134368"/>
                </a:lnTo>
                <a:lnTo>
                  <a:pt x="1453126" y="144023"/>
                </a:lnTo>
                <a:lnTo>
                  <a:pt x="1507509" y="153970"/>
                </a:lnTo>
                <a:lnTo>
                  <a:pt x="1558477" y="164186"/>
                </a:lnTo>
                <a:lnTo>
                  <a:pt x="1605857" y="174645"/>
                </a:lnTo>
                <a:lnTo>
                  <a:pt x="1649470" y="185317"/>
                </a:lnTo>
                <a:lnTo>
                  <a:pt x="1689131" y="196173"/>
                </a:lnTo>
                <a:lnTo>
                  <a:pt x="1755964" y="218330"/>
                </a:lnTo>
                <a:lnTo>
                  <a:pt x="1794181" y="235066"/>
                </a:lnTo>
                <a:lnTo>
                  <a:pt x="1827799" y="256689"/>
                </a:lnTo>
                <a:lnTo>
                  <a:pt x="1837084" y="266985"/>
                </a:lnTo>
                <a:lnTo>
                  <a:pt x="1836727" y="266354"/>
                </a:lnTo>
                <a:lnTo>
                  <a:pt x="1857999" y="266354"/>
                </a:lnTo>
                <a:lnTo>
                  <a:pt x="1857165" y="263912"/>
                </a:lnTo>
                <a:lnTo>
                  <a:pt x="1824465" y="230452"/>
                </a:lnTo>
                <a:lnTo>
                  <a:pt x="1790910" y="212341"/>
                </a:lnTo>
                <a:lnTo>
                  <a:pt x="1731050" y="189231"/>
                </a:lnTo>
                <a:lnTo>
                  <a:pt x="1654502" y="166944"/>
                </a:lnTo>
                <a:lnTo>
                  <a:pt x="1610387" y="156141"/>
                </a:lnTo>
                <a:lnTo>
                  <a:pt x="1562585" y="145585"/>
                </a:lnTo>
                <a:lnTo>
                  <a:pt x="1511253" y="135293"/>
                </a:lnTo>
                <a:lnTo>
                  <a:pt x="1456555" y="125284"/>
                </a:lnTo>
                <a:lnTo>
                  <a:pt x="1398654" y="115580"/>
                </a:lnTo>
                <a:lnTo>
                  <a:pt x="1337718" y="106203"/>
                </a:lnTo>
                <a:lnTo>
                  <a:pt x="1273914" y="97174"/>
                </a:lnTo>
                <a:lnTo>
                  <a:pt x="1207406" y="88516"/>
                </a:lnTo>
                <a:lnTo>
                  <a:pt x="1066956" y="72401"/>
                </a:lnTo>
                <a:lnTo>
                  <a:pt x="917713" y="58040"/>
                </a:lnTo>
                <a:lnTo>
                  <a:pt x="761025" y="45614"/>
                </a:lnTo>
                <a:lnTo>
                  <a:pt x="598244" y="35308"/>
                </a:lnTo>
                <a:lnTo>
                  <a:pt x="514991" y="31007"/>
                </a:lnTo>
                <a:lnTo>
                  <a:pt x="345640" y="24223"/>
                </a:lnTo>
                <a:lnTo>
                  <a:pt x="173540" y="20017"/>
                </a:lnTo>
                <a:lnTo>
                  <a:pt x="57227" y="19049"/>
                </a:lnTo>
                <a:close/>
              </a:path>
              <a:path w="1860550" h="540385">
                <a:moveTo>
                  <a:pt x="57386" y="0"/>
                </a:moveTo>
                <a:lnTo>
                  <a:pt x="0" y="28098"/>
                </a:lnTo>
                <a:lnTo>
                  <a:pt x="56909" y="57148"/>
                </a:lnTo>
                <a:lnTo>
                  <a:pt x="57025" y="43258"/>
                </a:lnTo>
                <a:lnTo>
                  <a:pt x="57068" y="38099"/>
                </a:lnTo>
                <a:lnTo>
                  <a:pt x="47543" y="38099"/>
                </a:lnTo>
                <a:lnTo>
                  <a:pt x="47658" y="24223"/>
                </a:lnTo>
                <a:lnTo>
                  <a:pt x="47701" y="19049"/>
                </a:lnTo>
                <a:lnTo>
                  <a:pt x="57227" y="19049"/>
                </a:lnTo>
                <a:lnTo>
                  <a:pt x="57386" y="0"/>
                </a:lnTo>
                <a:close/>
              </a:path>
              <a:path w="1860550" h="540385">
                <a:moveTo>
                  <a:pt x="57227" y="19049"/>
                </a:moveTo>
                <a:lnTo>
                  <a:pt x="47701" y="19049"/>
                </a:lnTo>
                <a:lnTo>
                  <a:pt x="47658" y="24223"/>
                </a:lnTo>
                <a:lnTo>
                  <a:pt x="47543" y="38099"/>
                </a:lnTo>
                <a:lnTo>
                  <a:pt x="57068" y="38099"/>
                </a:lnTo>
                <a:lnTo>
                  <a:pt x="57184" y="24223"/>
                </a:lnTo>
                <a:lnTo>
                  <a:pt x="57227" y="19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023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92B832-CC75-DA73-27DE-C61CFF48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089C9F-4577-34EB-0669-A2DECAF01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90" y="954087"/>
            <a:ext cx="5353062" cy="5481638"/>
          </a:xfrm>
        </p:spPr>
        <p:txBody>
          <a:bodyPr/>
          <a:lstStyle/>
          <a:p>
            <a:pPr marL="19113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/>
                <a:cs typeface="Courier New"/>
              </a:rPr>
              <a:t>auto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53035" marR="0" lvl="0" indent="0" defTabSz="91440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int</a:t>
            </a:r>
            <a:r>
              <a:rPr kumimoji="0" lang="en-US" altLang="zh-CN" sz="1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foo(int</a:t>
            </a:r>
            <a:r>
              <a:rPr kumimoji="0" lang="en-US" altLang="zh-CN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z)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53035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{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324485" marR="0" lvl="0" indent="0" defTabSz="91440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int</a:t>
            </a:r>
            <a:r>
              <a:rPr kumimoji="0" lang="en-US" altLang="zh-CN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x;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324485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...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324485" marR="0" lvl="0" indent="0" defTabSz="91440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if(x</a:t>
            </a:r>
            <a:r>
              <a:rPr kumimoji="0" lang="en-US" altLang="zh-CN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==</a:t>
            </a:r>
            <a:r>
              <a:rPr kumimoji="0" lang="en-US" altLang="zh-CN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z)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324485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{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610235" marR="3301365" lvl="0" indent="0" defTabSz="914400" eaLnBrk="1" fontAlgn="auto" latinLnBrk="0" hangingPunct="1">
              <a:lnSpc>
                <a:spcPct val="118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int</a:t>
            </a:r>
            <a:r>
              <a:rPr kumimoji="0" lang="en-US" altLang="zh-CN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y; </a:t>
            </a:r>
          </a:p>
          <a:p>
            <a:pPr marL="610235" marR="3301365" lvl="0" indent="0" defTabSz="914400" eaLnBrk="1" fontAlgn="auto" latinLnBrk="0" hangingPunct="1">
              <a:lnSpc>
                <a:spcPct val="118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y</a:t>
            </a:r>
            <a:r>
              <a:rPr kumimoji="0" lang="en-US" altLang="zh-CN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n-US" altLang="zh-CN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...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619448-DC32-DEEE-9898-C6572F69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75D20-44EF-0191-7F8E-56150B0AB18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6C46C6-D7C7-8ABA-227C-A46AE588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D6075B6D-407F-8AFB-05FB-6842E8CC1848}"/>
              </a:ext>
            </a:extLst>
          </p:cNvPr>
          <p:cNvSpPr/>
          <p:nvPr/>
        </p:nvSpPr>
        <p:spPr>
          <a:xfrm>
            <a:off x="2195736" y="2204864"/>
            <a:ext cx="1351915" cy="1369819"/>
          </a:xfrm>
          <a:custGeom>
            <a:avLst/>
            <a:gdLst/>
            <a:ahLst/>
            <a:cxnLst/>
            <a:rect l="l" t="t" r="r" b="b"/>
            <a:pathLst>
              <a:path w="1351914" h="1153795">
                <a:moveTo>
                  <a:pt x="1351534" y="429679"/>
                </a:moveTo>
                <a:lnTo>
                  <a:pt x="1346187" y="421805"/>
                </a:lnTo>
                <a:lnTo>
                  <a:pt x="1348981" y="412686"/>
                </a:lnTo>
                <a:lnTo>
                  <a:pt x="57429" y="18224"/>
                </a:lnTo>
                <a:lnTo>
                  <a:pt x="58280" y="15443"/>
                </a:lnTo>
                <a:lnTo>
                  <a:pt x="63004" y="0"/>
                </a:lnTo>
                <a:lnTo>
                  <a:pt x="0" y="10629"/>
                </a:lnTo>
                <a:lnTo>
                  <a:pt x="46304" y="54660"/>
                </a:lnTo>
                <a:lnTo>
                  <a:pt x="51866" y="36436"/>
                </a:lnTo>
                <a:lnTo>
                  <a:pt x="1324356" y="425107"/>
                </a:lnTo>
                <a:lnTo>
                  <a:pt x="308648" y="1113688"/>
                </a:lnTo>
                <a:lnTo>
                  <a:pt x="297967" y="1097915"/>
                </a:lnTo>
                <a:lnTo>
                  <a:pt x="266700" y="1153629"/>
                </a:lnTo>
                <a:lnTo>
                  <a:pt x="330034" y="1145222"/>
                </a:lnTo>
                <a:lnTo>
                  <a:pt x="322961" y="1134795"/>
                </a:lnTo>
                <a:lnTo>
                  <a:pt x="319341" y="1129449"/>
                </a:lnTo>
                <a:lnTo>
                  <a:pt x="1351534" y="429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5550505-B40B-64FB-0D41-46218D001E95}"/>
              </a:ext>
            </a:extLst>
          </p:cNvPr>
          <p:cNvSpPr txBox="1"/>
          <p:nvPr/>
        </p:nvSpPr>
        <p:spPr>
          <a:xfrm>
            <a:off x="3547651" y="2276872"/>
            <a:ext cx="2104469" cy="695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80645">
              <a:lnSpc>
                <a:spcPct val="107800"/>
              </a:lnSpc>
              <a:spcBef>
                <a:spcPts val="5"/>
              </a:spcBef>
            </a:pPr>
            <a:r>
              <a:rPr lang="en-US" altLang="zh-CN" sz="2800" b="1" dirty="0">
                <a:latin typeface="Comic Sans MS"/>
                <a:cs typeface="Comic Sans MS"/>
              </a:rPr>
              <a:t>auto</a:t>
            </a:r>
            <a:r>
              <a:rPr lang="en-US" altLang="zh-CN" sz="2800" b="1" spc="-95" dirty="0">
                <a:latin typeface="Comic Sans MS"/>
                <a:cs typeface="Comic Sans MS"/>
              </a:rPr>
              <a:t> </a:t>
            </a:r>
            <a:r>
              <a:rPr lang="en-US" altLang="zh-CN" sz="2800" b="1" spc="-10" dirty="0">
                <a:latin typeface="Comic Sans MS"/>
                <a:cs typeface="Comic Sans MS"/>
              </a:rPr>
              <a:t>variables (implicitly)</a:t>
            </a:r>
            <a:endParaRPr lang="en-US" altLang="zh-CN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5078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55465A-410E-378D-8C5E-30FA50B8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Static Initialization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39892F-0971-F02F-11DB-4F04C22CE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3035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void</a:t>
            </a:r>
            <a:r>
              <a:rPr kumimoji="0" lang="es-ES" altLang="zh-CN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foo(void)</a:t>
            </a:r>
            <a:endParaRPr kumimoji="0" lang="es-E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53035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zh-CN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{</a:t>
            </a:r>
            <a:endParaRPr kumimoji="0" lang="es-E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324485" marR="0" lvl="0" indent="0" defTabSz="91440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int</a:t>
            </a:r>
            <a:r>
              <a:rPr kumimoji="0" lang="es-ES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x</a:t>
            </a:r>
            <a:r>
              <a:rPr kumimoji="0" lang="es-E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s-E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10;</a:t>
            </a:r>
            <a:endParaRPr kumimoji="0" lang="es-E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324485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static</a:t>
            </a:r>
            <a:r>
              <a:rPr kumimoji="0" lang="es-ES" altLang="zh-CN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int</a:t>
            </a:r>
            <a:r>
              <a:rPr kumimoji="0" lang="es-ES" altLang="zh-CN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y</a:t>
            </a:r>
            <a:r>
              <a:rPr kumimoji="0" lang="es-ES" altLang="zh-CN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s-ES" altLang="zh-CN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20;</a:t>
            </a:r>
            <a:endParaRPr kumimoji="0" lang="es-E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324485" marR="1214120" lvl="0" indent="0" defTabSz="914400" eaLnBrk="1" fontAlgn="auto" latinLnBrk="0" hangingPunct="1">
              <a:lnSpc>
                <a:spcPct val="1183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85620" algn="l"/>
              </a:tabLst>
              <a:defRPr/>
            </a:pP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printf(“x</a:t>
            </a:r>
            <a:r>
              <a:rPr kumimoji="0" lang="es-ES" altLang="zh-CN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s-ES" altLang="zh-CN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%d</a:t>
            </a: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	y</a:t>
            </a:r>
            <a:r>
              <a:rPr kumimoji="0" lang="es-ES" altLang="zh-CN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s-ES" altLang="zh-CN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%d\n”,</a:t>
            </a:r>
            <a:r>
              <a:rPr kumimoji="0" lang="es-ES" altLang="zh-CN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x,</a:t>
            </a:r>
            <a:r>
              <a:rPr kumimoji="0" lang="es-ES" altLang="zh-CN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y); </a:t>
            </a: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y</a:t>
            </a:r>
            <a:r>
              <a:rPr kumimoji="0" lang="es-E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+=</a:t>
            </a:r>
            <a:r>
              <a:rPr kumimoji="0" lang="es-E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s-ES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30;</a:t>
            </a:r>
            <a:endParaRPr kumimoji="0" lang="es-E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53035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zh-CN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}</a:t>
            </a:r>
            <a:endParaRPr kumimoji="0" lang="es-E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endParaRPr lang="en-US" altLang="zh-CN" dirty="0"/>
          </a:p>
          <a:p>
            <a:r>
              <a:rPr lang="en-US" altLang="zh-CN" dirty="0"/>
              <a:t>What prints the first time foo is called?</a:t>
            </a:r>
          </a:p>
          <a:p>
            <a:r>
              <a:rPr lang="en-US" altLang="zh-CN" dirty="0"/>
              <a:t>What prints the second time?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AB075A-7FF6-8D84-6289-4B9E86E8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35BCBF-7B6E-07A9-E72E-42A4061E72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89CD74-3057-91F1-612E-DFE8B8C6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302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118" y="514569"/>
            <a:ext cx="8839200" cy="765175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en-US" altLang="zh-CN" sz="3600" dirty="0">
                <a:solidFill>
                  <a:srgbClr val="3333CC"/>
                </a:solidFill>
                <a:latin typeface="Arial"/>
                <a:cs typeface="Arial"/>
              </a:rPr>
              <a:t>Problem</a:t>
            </a:r>
            <a:r>
              <a:rPr lang="en-US" altLang="zh-CN" sz="3600" spc="-5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3600" spc="-10" dirty="0">
                <a:solidFill>
                  <a:srgbClr val="3333CC"/>
                </a:solidFill>
                <a:latin typeface="Arial"/>
                <a:cs typeface="Arial"/>
              </a:rPr>
              <a:t>Transformation</a:t>
            </a:r>
            <a:br>
              <a:rPr lang="en-US" altLang="zh-CN" sz="3600" spc="-10" dirty="0">
                <a:solidFill>
                  <a:srgbClr val="3333CC"/>
                </a:solidFill>
                <a:latin typeface="Arial"/>
                <a:cs typeface="Arial"/>
              </a:rPr>
            </a:br>
            <a:r>
              <a:rPr lang="en-US" altLang="zh-CN" sz="3600" spc="-10" dirty="0">
                <a:solidFill>
                  <a:srgbClr val="3333CC"/>
                </a:solidFill>
                <a:latin typeface="Arial"/>
                <a:cs typeface="Arial"/>
              </a:rPr>
              <a:t>     </a:t>
            </a:r>
            <a:r>
              <a:rPr lang="en-US" altLang="zh-CN" sz="3600" dirty="0">
                <a:solidFill>
                  <a:srgbClr val="3333CC"/>
                </a:solidFill>
                <a:latin typeface="Arial"/>
                <a:cs typeface="Arial"/>
              </a:rPr>
              <a:t>-</a:t>
            </a:r>
            <a:r>
              <a:rPr lang="en-US" altLang="zh-CN" sz="36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3333CC"/>
                </a:solidFill>
                <a:latin typeface="Arial"/>
                <a:cs typeface="Arial"/>
              </a:rPr>
              <a:t>levels</a:t>
            </a:r>
            <a:r>
              <a:rPr lang="en-US" altLang="zh-CN" sz="3600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3333CC"/>
                </a:solidFill>
                <a:latin typeface="Arial"/>
                <a:cs typeface="Arial"/>
              </a:rPr>
              <a:t>of </a:t>
            </a:r>
            <a:r>
              <a:rPr lang="en-US" altLang="zh-CN" sz="3600" spc="-10" dirty="0">
                <a:solidFill>
                  <a:srgbClr val="3333CC"/>
                </a:solidFill>
                <a:latin typeface="Arial"/>
                <a:cs typeface="Arial"/>
              </a:rPr>
              <a:t>abstraction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fld id="{FAF88401-22E9-4153-B0F5-3C3505E5B3D2}" type="datetime1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2024/12/12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283AA37B-31F2-46EE-90A4-68D9AA6A4383}" type="slidenum">
              <a:rPr lang="en-US" altLang="zh-CN">
                <a:solidFill>
                  <a:srgbClr val="000000"/>
                </a:solidFill>
              </a:rPr>
              <a:pPr eaLnBrk="0" hangingPunct="0">
                <a:defRPr/>
              </a:p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D95DC4-9A26-5D2C-E677-8B7ECA0B10FC}"/>
              </a:ext>
            </a:extLst>
          </p:cNvPr>
          <p:cNvSpPr txBox="1"/>
          <p:nvPr/>
        </p:nvSpPr>
        <p:spPr>
          <a:xfrm>
            <a:off x="377364" y="1484784"/>
            <a:ext cx="4608512" cy="4311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265" marR="612775"/>
            <a:r>
              <a:rPr lang="en-US" altLang="zh-CN" sz="4000" b="1" dirty="0">
                <a:solidFill>
                  <a:srgbClr val="0033CC"/>
                </a:solidFill>
                <a:latin typeface="Arial"/>
                <a:cs typeface="Arial"/>
              </a:rPr>
              <a:t>How</a:t>
            </a:r>
            <a:r>
              <a:rPr lang="en-US" altLang="zh-CN" sz="4000" b="1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33CC"/>
                </a:solidFill>
                <a:latin typeface="Arial"/>
                <a:cs typeface="Arial"/>
              </a:rPr>
              <a:t>do</a:t>
            </a:r>
            <a:r>
              <a:rPr lang="en-US" altLang="zh-CN" sz="4000" b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33CC"/>
                </a:solidFill>
                <a:latin typeface="Arial"/>
                <a:cs typeface="Arial"/>
              </a:rPr>
              <a:t>user</a:t>
            </a:r>
            <a:r>
              <a:rPr lang="en-US" altLang="zh-CN" sz="4000" b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altLang="zh-CN" sz="4000" b="1" spc="-10" dirty="0">
                <a:solidFill>
                  <a:srgbClr val="0033CC"/>
                </a:solidFill>
                <a:latin typeface="Arial"/>
                <a:cs typeface="Arial"/>
              </a:rPr>
              <a:t>programs </a:t>
            </a:r>
            <a:r>
              <a:rPr lang="en-US" altLang="zh-CN" sz="4000" b="1" dirty="0">
                <a:solidFill>
                  <a:srgbClr val="0033CC"/>
                </a:solidFill>
                <a:latin typeface="Arial"/>
                <a:cs typeface="Arial"/>
              </a:rPr>
              <a:t>get</a:t>
            </a:r>
            <a:r>
              <a:rPr lang="en-US" altLang="zh-CN" sz="4000" b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altLang="zh-CN" sz="4000" b="1" spc="-10" dirty="0">
                <a:solidFill>
                  <a:srgbClr val="0033CC"/>
                </a:solidFill>
                <a:latin typeface="Arial"/>
                <a:cs typeface="Arial"/>
              </a:rPr>
              <a:t>executed?</a:t>
            </a:r>
            <a:endParaRPr lang="en-US" altLang="zh-CN" sz="4000" dirty="0">
              <a:latin typeface="Arial"/>
              <a:cs typeface="Arial"/>
            </a:endParaRPr>
          </a:p>
          <a:p>
            <a:pPr marL="93980" marR="713740">
              <a:spcBef>
                <a:spcPts val="910"/>
              </a:spcBef>
            </a:pPr>
            <a:r>
              <a:rPr lang="en-US" altLang="zh-CN" sz="4000" b="1" spc="-10" dirty="0">
                <a:solidFill>
                  <a:srgbClr val="0033CC"/>
                </a:solidFill>
                <a:latin typeface="Arial"/>
                <a:cs typeface="Arial"/>
              </a:rPr>
              <a:t>Translation</a:t>
            </a:r>
            <a:r>
              <a:rPr lang="en-US" altLang="zh-CN" sz="4000" b="1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33CC"/>
                </a:solidFill>
                <a:latin typeface="Arial"/>
                <a:cs typeface="Arial"/>
              </a:rPr>
              <a:t>from</a:t>
            </a:r>
            <a:r>
              <a:rPr lang="en-US" altLang="zh-CN" sz="4000" b="1" spc="-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33CC"/>
                </a:solidFill>
                <a:latin typeface="Arial"/>
                <a:cs typeface="Arial"/>
              </a:rPr>
              <a:t>C </a:t>
            </a:r>
            <a:r>
              <a:rPr lang="en-US" altLang="zh-CN" sz="4000" b="1" spc="-25" dirty="0">
                <a:solidFill>
                  <a:srgbClr val="0033CC"/>
                </a:solidFill>
                <a:latin typeface="Arial"/>
                <a:cs typeface="Arial"/>
              </a:rPr>
              <a:t>to </a:t>
            </a:r>
            <a:r>
              <a:rPr lang="en-US" altLang="zh-CN" sz="4000" b="1" spc="-10" dirty="0">
                <a:solidFill>
                  <a:srgbClr val="0033CC"/>
                </a:solidFill>
                <a:latin typeface="Arial"/>
                <a:cs typeface="Arial"/>
              </a:rPr>
              <a:t>Assembly</a:t>
            </a:r>
            <a:endParaRPr lang="en-US" altLang="zh-CN" sz="4000" dirty="0">
              <a:latin typeface="Arial"/>
              <a:cs typeface="Arial"/>
            </a:endParaRPr>
          </a:p>
          <a:p>
            <a:pPr marL="265430" marR="687070"/>
            <a:r>
              <a:rPr lang="en-US" altLang="zh-CN" sz="4000" b="1" dirty="0">
                <a:solidFill>
                  <a:srgbClr val="0033CC"/>
                </a:solidFill>
                <a:latin typeface="Arial"/>
                <a:cs typeface="Arial"/>
              </a:rPr>
              <a:t>  Scope</a:t>
            </a:r>
            <a:r>
              <a:rPr lang="en-US" altLang="zh-CN" sz="4000" b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33CC"/>
                </a:solidFill>
                <a:latin typeface="Arial"/>
                <a:cs typeface="Arial"/>
              </a:rPr>
              <a:t>of</a:t>
            </a:r>
            <a:r>
              <a:rPr lang="en-US" altLang="zh-CN" sz="4000" b="1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altLang="zh-CN" sz="4000" b="1" spc="-10" dirty="0">
                <a:solidFill>
                  <a:srgbClr val="0033CC"/>
                </a:solidFill>
                <a:latin typeface="Arial"/>
                <a:cs typeface="Arial"/>
              </a:rPr>
              <a:t>variables</a:t>
            </a:r>
          </a:p>
          <a:p>
            <a:pPr marL="265430" marR="687070"/>
            <a:r>
              <a:rPr lang="en-US" altLang="zh-CN" sz="4000" b="1" spc="-10" dirty="0">
                <a:solidFill>
                  <a:srgbClr val="0033CC"/>
                </a:solidFill>
                <a:latin typeface="Arial"/>
                <a:cs typeface="Arial"/>
              </a:rPr>
              <a:t>  </a:t>
            </a:r>
            <a:r>
              <a:rPr lang="en-US" altLang="zh-CN" sz="4000" b="1" dirty="0">
                <a:solidFill>
                  <a:srgbClr val="0033CC"/>
                </a:solidFill>
                <a:latin typeface="Arial"/>
                <a:cs typeface="Arial"/>
              </a:rPr>
              <a:t>Function</a:t>
            </a:r>
            <a:r>
              <a:rPr lang="en-US" altLang="zh-CN" sz="4000" b="1" spc="-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altLang="zh-CN" sz="4000" b="1" spc="-10" dirty="0">
                <a:solidFill>
                  <a:srgbClr val="0033CC"/>
                </a:solidFill>
                <a:latin typeface="Arial"/>
                <a:cs typeface="Arial"/>
              </a:rPr>
              <a:t>calls </a:t>
            </a:r>
          </a:p>
          <a:p>
            <a:pPr marL="265430" marR="687070"/>
            <a:r>
              <a:rPr lang="en-US" altLang="zh-CN" sz="4000" b="1" spc="-10" dirty="0">
                <a:solidFill>
                  <a:srgbClr val="0033CC"/>
                </a:solidFill>
                <a:latin typeface="Arial"/>
                <a:cs typeface="Arial"/>
              </a:rPr>
              <a:t>  Recursion</a:t>
            </a:r>
            <a:r>
              <a:rPr lang="en-US" altLang="zh-CN" sz="4000" b="1" spc="5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</a:p>
          <a:p>
            <a:pPr marL="265430" marR="687070"/>
            <a:r>
              <a:rPr lang="en-US" altLang="zh-CN" sz="4000" b="1" dirty="0">
                <a:solidFill>
                  <a:srgbClr val="0033CC"/>
                </a:solidFill>
                <a:latin typeface="Arial"/>
                <a:cs typeface="Arial"/>
              </a:rPr>
              <a:t>  Pointers</a:t>
            </a:r>
            <a:r>
              <a:rPr lang="en-US" altLang="zh-CN" sz="4000" b="1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altLang="zh-CN" sz="4000" b="1" dirty="0">
                <a:solidFill>
                  <a:srgbClr val="0033CC"/>
                </a:solidFill>
                <a:latin typeface="Arial"/>
                <a:cs typeface="Arial"/>
              </a:rPr>
              <a:t>&amp;</a:t>
            </a:r>
            <a:r>
              <a:rPr lang="en-US" altLang="zh-CN" sz="4000" b="1" spc="-5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altLang="zh-CN" sz="4000" b="1" spc="-10" dirty="0">
                <a:solidFill>
                  <a:srgbClr val="0033CC"/>
                </a:solidFill>
                <a:latin typeface="Arial"/>
                <a:cs typeface="Arial"/>
              </a:rPr>
              <a:t>Arrays </a:t>
            </a:r>
          </a:p>
          <a:p>
            <a:pPr marL="265430" marR="687070"/>
            <a:r>
              <a:rPr lang="en-US" altLang="zh-CN" sz="4000" b="1" dirty="0">
                <a:solidFill>
                  <a:srgbClr val="0033CC"/>
                </a:solidFill>
                <a:latin typeface="Arial"/>
                <a:cs typeface="Arial"/>
              </a:rPr>
              <a:t>  Data</a:t>
            </a:r>
            <a:r>
              <a:rPr lang="en-US" altLang="zh-CN" sz="4000" b="1" spc="-2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altLang="zh-CN" sz="4000" b="1" spc="-10" dirty="0">
                <a:solidFill>
                  <a:srgbClr val="0033CC"/>
                </a:solidFill>
                <a:latin typeface="Arial"/>
                <a:cs typeface="Arial"/>
              </a:rPr>
              <a:t>Structures</a:t>
            </a:r>
          </a:p>
          <a:p>
            <a:pPr marL="265430" marR="687070"/>
            <a:r>
              <a:rPr lang="en-US" altLang="zh-CN" sz="4000" b="1" dirty="0">
                <a:solidFill>
                  <a:srgbClr val="0033CC"/>
                </a:solidFill>
                <a:latin typeface="Arial"/>
                <a:cs typeface="Arial"/>
              </a:rPr>
              <a:t>  Memory</a:t>
            </a:r>
            <a:r>
              <a:rPr lang="en-US" altLang="zh-CN" sz="4000" b="1" spc="-6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lang="en-US" altLang="zh-CN" sz="4000" b="1" spc="-10" dirty="0">
                <a:solidFill>
                  <a:srgbClr val="0033CC"/>
                </a:solidFill>
                <a:latin typeface="Arial"/>
                <a:cs typeface="Arial"/>
              </a:rPr>
              <a:t>Allocation</a:t>
            </a:r>
            <a:endParaRPr lang="en-US" altLang="zh-CN" sz="4000" dirty="0">
              <a:latin typeface="Arial"/>
              <a:cs typeface="Arial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1F17A4FF-978F-F4FA-0E7E-90A7BD2F7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9070"/>
              </p:ext>
            </p:extLst>
          </p:nvPr>
        </p:nvGraphicFramePr>
        <p:xfrm>
          <a:off x="4788024" y="2060849"/>
          <a:ext cx="2952328" cy="4032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5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Natural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Language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Algorithm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Program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Machine</a:t>
                      </a:r>
                      <a:r>
                        <a:rPr sz="2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Architecture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Micro-architecture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Logic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Circuits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0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400" spc="-10" dirty="0">
                          <a:latin typeface="Arial"/>
                          <a:cs typeface="Arial"/>
                        </a:rPr>
                        <a:t>Devices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5A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7">
            <a:extLst>
              <a:ext uri="{FF2B5EF4-FFF2-40B4-BE49-F238E27FC236}">
                <a16:creationId xmlns:a16="http://schemas.microsoft.com/office/drawing/2014/main" id="{E70F4489-E3D9-F70B-9E6A-6BC7D179F8B2}"/>
              </a:ext>
            </a:extLst>
          </p:cNvPr>
          <p:cNvSpPr/>
          <p:nvPr/>
        </p:nvSpPr>
        <p:spPr>
          <a:xfrm>
            <a:off x="5464088" y="3284985"/>
            <a:ext cx="1600200" cy="525145"/>
          </a:xfrm>
          <a:custGeom>
            <a:avLst/>
            <a:gdLst/>
            <a:ahLst/>
            <a:cxnLst/>
            <a:rect l="l" t="t" r="r" b="b"/>
            <a:pathLst>
              <a:path w="1600200" h="525145">
                <a:moveTo>
                  <a:pt x="0" y="262334"/>
                </a:moveTo>
                <a:lnTo>
                  <a:pt x="11587" y="217598"/>
                </a:lnTo>
                <a:lnTo>
                  <a:pt x="45068" y="175316"/>
                </a:lnTo>
                <a:lnTo>
                  <a:pt x="98521" y="136118"/>
                </a:lnTo>
                <a:lnTo>
                  <a:pt x="132137" y="117872"/>
                </a:lnTo>
                <a:lnTo>
                  <a:pt x="170025" y="100633"/>
                </a:lnTo>
                <a:lnTo>
                  <a:pt x="211946" y="84480"/>
                </a:lnTo>
                <a:lnTo>
                  <a:pt x="257659" y="69492"/>
                </a:lnTo>
                <a:lnTo>
                  <a:pt x="306924" y="55747"/>
                </a:lnTo>
                <a:lnTo>
                  <a:pt x="359501" y="43324"/>
                </a:lnTo>
                <a:lnTo>
                  <a:pt x="415150" y="32302"/>
                </a:lnTo>
                <a:lnTo>
                  <a:pt x="473630" y="22760"/>
                </a:lnTo>
                <a:lnTo>
                  <a:pt x="534702" y="14776"/>
                </a:lnTo>
                <a:lnTo>
                  <a:pt x="598125" y="8430"/>
                </a:lnTo>
                <a:lnTo>
                  <a:pt x="663659" y="3799"/>
                </a:lnTo>
                <a:lnTo>
                  <a:pt x="731064" y="962"/>
                </a:lnTo>
                <a:lnTo>
                  <a:pt x="800100" y="0"/>
                </a:lnTo>
                <a:lnTo>
                  <a:pt x="869135" y="962"/>
                </a:lnTo>
                <a:lnTo>
                  <a:pt x="936540" y="3799"/>
                </a:lnTo>
                <a:lnTo>
                  <a:pt x="1002074" y="8430"/>
                </a:lnTo>
                <a:lnTo>
                  <a:pt x="1065497" y="14776"/>
                </a:lnTo>
                <a:lnTo>
                  <a:pt x="1126569" y="22760"/>
                </a:lnTo>
                <a:lnTo>
                  <a:pt x="1185049" y="32302"/>
                </a:lnTo>
                <a:lnTo>
                  <a:pt x="1240698" y="43324"/>
                </a:lnTo>
                <a:lnTo>
                  <a:pt x="1293275" y="55747"/>
                </a:lnTo>
                <a:lnTo>
                  <a:pt x="1342540" y="69492"/>
                </a:lnTo>
                <a:lnTo>
                  <a:pt x="1388253" y="84480"/>
                </a:lnTo>
                <a:lnTo>
                  <a:pt x="1430174" y="100633"/>
                </a:lnTo>
                <a:lnTo>
                  <a:pt x="1468062" y="117872"/>
                </a:lnTo>
                <a:lnTo>
                  <a:pt x="1501678" y="136118"/>
                </a:lnTo>
                <a:lnTo>
                  <a:pt x="1555131" y="175316"/>
                </a:lnTo>
                <a:lnTo>
                  <a:pt x="1588612" y="217598"/>
                </a:lnTo>
                <a:lnTo>
                  <a:pt x="1600200" y="262334"/>
                </a:lnTo>
                <a:lnTo>
                  <a:pt x="1597263" y="284969"/>
                </a:lnTo>
                <a:lnTo>
                  <a:pt x="1574488" y="328557"/>
                </a:lnTo>
                <a:lnTo>
                  <a:pt x="1530781" y="369376"/>
                </a:lnTo>
                <a:lnTo>
                  <a:pt x="1468062" y="406796"/>
                </a:lnTo>
                <a:lnTo>
                  <a:pt x="1430174" y="424035"/>
                </a:lnTo>
                <a:lnTo>
                  <a:pt x="1388253" y="440187"/>
                </a:lnTo>
                <a:lnTo>
                  <a:pt x="1342540" y="455176"/>
                </a:lnTo>
                <a:lnTo>
                  <a:pt x="1293275" y="468921"/>
                </a:lnTo>
                <a:lnTo>
                  <a:pt x="1240698" y="481343"/>
                </a:lnTo>
                <a:lnTo>
                  <a:pt x="1185049" y="492365"/>
                </a:lnTo>
                <a:lnTo>
                  <a:pt x="1126569" y="501907"/>
                </a:lnTo>
                <a:lnTo>
                  <a:pt x="1065497" y="509891"/>
                </a:lnTo>
                <a:lnTo>
                  <a:pt x="1002074" y="516238"/>
                </a:lnTo>
                <a:lnTo>
                  <a:pt x="936540" y="520869"/>
                </a:lnTo>
                <a:lnTo>
                  <a:pt x="869135" y="523705"/>
                </a:lnTo>
                <a:lnTo>
                  <a:pt x="800100" y="524668"/>
                </a:lnTo>
                <a:lnTo>
                  <a:pt x="731064" y="523705"/>
                </a:lnTo>
                <a:lnTo>
                  <a:pt x="663659" y="520869"/>
                </a:lnTo>
                <a:lnTo>
                  <a:pt x="598125" y="516238"/>
                </a:lnTo>
                <a:lnTo>
                  <a:pt x="534702" y="509891"/>
                </a:lnTo>
                <a:lnTo>
                  <a:pt x="473630" y="501907"/>
                </a:lnTo>
                <a:lnTo>
                  <a:pt x="415150" y="492365"/>
                </a:lnTo>
                <a:lnTo>
                  <a:pt x="359501" y="481343"/>
                </a:lnTo>
                <a:lnTo>
                  <a:pt x="306924" y="468921"/>
                </a:lnTo>
                <a:lnTo>
                  <a:pt x="257659" y="455176"/>
                </a:lnTo>
                <a:lnTo>
                  <a:pt x="211946" y="440187"/>
                </a:lnTo>
                <a:lnTo>
                  <a:pt x="170025" y="424035"/>
                </a:lnTo>
                <a:lnTo>
                  <a:pt x="132137" y="406796"/>
                </a:lnTo>
                <a:lnTo>
                  <a:pt x="98521" y="388550"/>
                </a:lnTo>
                <a:lnTo>
                  <a:pt x="45068" y="349351"/>
                </a:lnTo>
                <a:lnTo>
                  <a:pt x="11587" y="307069"/>
                </a:lnTo>
                <a:lnTo>
                  <a:pt x="0" y="262334"/>
                </a:lnTo>
                <a:close/>
              </a:path>
            </a:pathLst>
          </a:custGeom>
          <a:ln w="1428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716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9515A4-D3AB-09B7-1CB2-031405E9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Scope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can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be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global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within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lang="en-US" altLang="zh-CN" sz="28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file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B5C582-2506-7443-6E08-9D61A202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EA1DBC-418C-B970-AA32-06BD91C2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40558" y="6667500"/>
            <a:ext cx="2743200" cy="244475"/>
          </a:xfrm>
        </p:spPr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7AD412DC-05A7-C1A6-144F-EC09DC486822}"/>
              </a:ext>
            </a:extLst>
          </p:cNvPr>
          <p:cNvSpPr txBox="1"/>
          <p:nvPr/>
        </p:nvSpPr>
        <p:spPr>
          <a:xfrm>
            <a:off x="1147291" y="4382445"/>
            <a:ext cx="1519709" cy="11022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urier New"/>
                <a:cs typeface="Courier New"/>
              </a:rPr>
              <a:t>int</a:t>
            </a:r>
            <a:r>
              <a:rPr sz="2400" spc="-30" dirty="0">
                <a:latin typeface="Courier New"/>
                <a:cs typeface="Courier New"/>
              </a:rPr>
              <a:t> </a:t>
            </a:r>
            <a:r>
              <a:rPr sz="2400" spc="-10" dirty="0">
                <a:latin typeface="Courier New"/>
                <a:cs typeface="Courier New"/>
              </a:rPr>
              <a:t>bar(...)</a:t>
            </a:r>
            <a:endParaRPr sz="24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2400" spc="-50" dirty="0">
                <a:latin typeface="Courier New"/>
                <a:cs typeface="Courier New"/>
              </a:rPr>
              <a:t>{</a:t>
            </a:r>
            <a:endParaRPr sz="2400" dirty="0">
              <a:latin typeface="Courier New"/>
              <a:cs typeface="Courier New"/>
            </a:endParaRPr>
          </a:p>
          <a:p>
            <a:pPr marL="171450">
              <a:lnSpc>
                <a:spcPct val="100000"/>
              </a:lnSpc>
              <a:spcBef>
                <a:spcPts val="215"/>
              </a:spcBef>
            </a:pPr>
            <a:r>
              <a:rPr sz="2400" spc="-25" dirty="0">
                <a:latin typeface="Courier New"/>
                <a:cs typeface="Courier New"/>
              </a:rPr>
              <a:t>...</a:t>
            </a:r>
            <a:endParaRPr sz="24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19"/>
              </a:spcBef>
            </a:pPr>
            <a:r>
              <a:rPr sz="2400" spc="-50" dirty="0">
                <a:latin typeface="Courier New"/>
                <a:cs typeface="Courier New"/>
              </a:rPr>
              <a:t>}</a:t>
            </a:r>
            <a:endParaRPr sz="2400" dirty="0">
              <a:latin typeface="Courier New"/>
              <a:cs typeface="Courier New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DDC4C0A-3755-13E7-094F-8ADEF94FF2EA}"/>
              </a:ext>
            </a:extLst>
          </p:cNvPr>
          <p:cNvSpPr txBox="1"/>
          <p:nvPr/>
        </p:nvSpPr>
        <p:spPr>
          <a:xfrm>
            <a:off x="1036558" y="3224445"/>
            <a:ext cx="45720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int</a:t>
            </a:r>
            <a:r>
              <a:rPr kumimoji="0" lang="en-US" altLang="zh-CN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foo(...)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{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136525" marR="0" lvl="0" indent="0" defTabSz="91440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...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}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3F7EAC-4129-B0BD-4CCB-EE68DB17961C}"/>
              </a:ext>
            </a:extLst>
          </p:cNvPr>
          <p:cNvSpPr txBox="1"/>
          <p:nvPr/>
        </p:nvSpPr>
        <p:spPr>
          <a:xfrm>
            <a:off x="1036558" y="2684314"/>
            <a:ext cx="5335641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ourier New"/>
                <a:cs typeface="Courier New"/>
              </a:rPr>
              <a:t>static</a:t>
            </a:r>
            <a:r>
              <a:rPr lang="en-US" altLang="zh-CN" sz="2800" spc="-30" dirty="0">
                <a:latin typeface="Courier New"/>
                <a:cs typeface="Courier New"/>
              </a:rPr>
              <a:t> </a:t>
            </a:r>
            <a:r>
              <a:rPr lang="en-US" altLang="zh-CN" sz="2800" dirty="0">
                <a:latin typeface="Courier New"/>
                <a:cs typeface="Courier New"/>
              </a:rPr>
              <a:t>int</a:t>
            </a:r>
            <a:r>
              <a:rPr lang="en-US" altLang="zh-CN" sz="2800" spc="-25" dirty="0">
                <a:latin typeface="Courier New"/>
                <a:cs typeface="Courier New"/>
              </a:rPr>
              <a:t> </a:t>
            </a:r>
            <a:r>
              <a:rPr lang="en-US" altLang="zh-CN" sz="2800" spc="-35" dirty="0" err="1">
                <a:latin typeface="Courier New"/>
                <a:cs typeface="Courier New"/>
              </a:rPr>
              <a:t>i</a:t>
            </a:r>
            <a:r>
              <a:rPr lang="en-US" altLang="zh-CN" sz="2800" spc="-35" dirty="0">
                <a:latin typeface="Courier New"/>
                <a:cs typeface="Courier New"/>
              </a:rPr>
              <a:t>;       </a:t>
            </a:r>
            <a:r>
              <a:rPr lang="en-US" altLang="zh-CN" sz="2800" dirty="0">
                <a:latin typeface="Courier New"/>
                <a:cs typeface="Courier New"/>
              </a:rPr>
              <a:t>static</a:t>
            </a:r>
            <a:r>
              <a:rPr lang="en-US" altLang="zh-CN" sz="2800" spc="-30" dirty="0">
                <a:latin typeface="Courier New"/>
                <a:cs typeface="Courier New"/>
              </a:rPr>
              <a:t> </a:t>
            </a:r>
            <a:r>
              <a:rPr lang="en-US" altLang="zh-CN" sz="2800" dirty="0">
                <a:latin typeface="Courier New"/>
                <a:cs typeface="Courier New"/>
              </a:rPr>
              <a:t>int</a:t>
            </a:r>
            <a:r>
              <a:rPr lang="en-US" altLang="zh-CN" sz="2800" spc="-25" dirty="0">
                <a:latin typeface="Courier New"/>
                <a:cs typeface="Courier New"/>
              </a:rPr>
              <a:t> </a:t>
            </a:r>
            <a:r>
              <a:rPr lang="en-US" altLang="zh-CN" sz="2800" spc="-35" dirty="0" err="1">
                <a:latin typeface="Courier New"/>
                <a:cs typeface="Courier New"/>
              </a:rPr>
              <a:t>i</a:t>
            </a:r>
            <a:r>
              <a:rPr lang="en-US" altLang="zh-CN" sz="2800" spc="-35" dirty="0">
                <a:latin typeface="Courier New"/>
                <a:cs typeface="Courier New"/>
              </a:rPr>
              <a:t>;</a:t>
            </a:r>
            <a:endParaRPr lang="zh-CN" altLang="en-US" sz="2800" dirty="0"/>
          </a:p>
          <a:p>
            <a:endParaRPr lang="zh-CN" altLang="en-US" sz="2800" dirty="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4EB26A35-6A62-1D65-B932-5AA098F58905}"/>
              </a:ext>
            </a:extLst>
          </p:cNvPr>
          <p:cNvSpPr txBox="1"/>
          <p:nvPr/>
        </p:nvSpPr>
        <p:spPr>
          <a:xfrm>
            <a:off x="3935524" y="3151939"/>
            <a:ext cx="2016224" cy="11022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eaLnBrk="1" fontAlgn="auto" hangingPunct="1">
              <a:spcBef>
                <a:spcPts val="315"/>
              </a:spcBef>
              <a:spcAft>
                <a:spcPts val="0"/>
              </a:spcAft>
            </a:pPr>
            <a:r>
              <a:rPr sz="16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sz="1600" kern="0" spc="-3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600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main()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eaLnBrk="1" fontAlgn="auto" hangingPunct="1">
              <a:spcBef>
                <a:spcPts val="215"/>
              </a:spcBef>
              <a:spcAft>
                <a:spcPts val="0"/>
              </a:spcAft>
            </a:pPr>
            <a:r>
              <a:rPr sz="1600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{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171450" eaLnBrk="1" fontAlgn="auto" hangingPunct="1">
              <a:spcBef>
                <a:spcPts val="215"/>
              </a:spcBef>
              <a:spcAft>
                <a:spcPts val="0"/>
              </a:spcAft>
            </a:pPr>
            <a:r>
              <a:rPr sz="16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...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eaLnBrk="1" fontAlgn="auto" hangingPunct="1">
              <a:spcBef>
                <a:spcPts val="240"/>
              </a:spcBef>
              <a:spcAft>
                <a:spcPts val="0"/>
              </a:spcAft>
            </a:pPr>
            <a:r>
              <a:rPr sz="1600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}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E2D324B2-778C-B3C1-A64C-232A75D16110}"/>
              </a:ext>
            </a:extLst>
          </p:cNvPr>
          <p:cNvSpPr txBox="1"/>
          <p:nvPr/>
        </p:nvSpPr>
        <p:spPr>
          <a:xfrm>
            <a:off x="3935524" y="4437112"/>
            <a:ext cx="1572579" cy="11022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eaLnBrk="1" fontAlgn="auto" hangingPunct="1">
              <a:spcBef>
                <a:spcPts val="315"/>
              </a:spcBef>
              <a:spcAft>
                <a:spcPts val="0"/>
              </a:spcAft>
            </a:pPr>
            <a:r>
              <a:rPr sz="1600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sz="1600" kern="0" spc="-3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600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baz(...)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eaLnBrk="1" fontAlgn="auto" hangingPunct="1">
              <a:spcBef>
                <a:spcPts val="215"/>
              </a:spcBef>
              <a:spcAft>
                <a:spcPts val="0"/>
              </a:spcAft>
            </a:pPr>
            <a:r>
              <a:rPr sz="1600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{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171450" eaLnBrk="1" fontAlgn="auto" hangingPunct="1">
              <a:spcBef>
                <a:spcPts val="215"/>
              </a:spcBef>
              <a:spcAft>
                <a:spcPts val="0"/>
              </a:spcAft>
            </a:pPr>
            <a:r>
              <a:rPr sz="1600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...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eaLnBrk="1" fontAlgn="auto" hangingPunct="1">
              <a:spcBef>
                <a:spcPts val="219"/>
              </a:spcBef>
              <a:spcAft>
                <a:spcPts val="0"/>
              </a:spcAft>
            </a:pPr>
            <a:r>
              <a:rPr sz="1600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}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0BD27556-EBD0-287C-CC02-461D4BFD5EAE}"/>
              </a:ext>
            </a:extLst>
          </p:cNvPr>
          <p:cNvSpPr txBox="1"/>
          <p:nvPr/>
        </p:nvSpPr>
        <p:spPr>
          <a:xfrm>
            <a:off x="1524000" y="1701338"/>
            <a:ext cx="5255712" cy="58413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5085" marR="78740" eaLnBrk="1" fontAlgn="auto" hangingPunct="1">
              <a:spcBef>
                <a:spcPts val="235"/>
              </a:spcBef>
              <a:spcAft>
                <a:spcPts val="0"/>
              </a:spcAft>
            </a:pPr>
            <a:r>
              <a:rPr kern="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These</a:t>
            </a:r>
            <a:r>
              <a:rPr kern="0" spc="-35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</a:t>
            </a:r>
            <a:r>
              <a:rPr kern="0" spc="-3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different</a:t>
            </a:r>
            <a:r>
              <a:rPr kern="0" spc="-35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variables</a:t>
            </a:r>
            <a:r>
              <a:rPr kern="0" spc="-25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with</a:t>
            </a:r>
            <a:r>
              <a:rPr kern="0" spc="-3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Global </a:t>
            </a:r>
            <a:r>
              <a:rPr kern="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scope</a:t>
            </a:r>
            <a:r>
              <a:rPr kern="0" spc="-3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within</a:t>
            </a:r>
            <a:r>
              <a:rPr kern="0" spc="-2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their</a:t>
            </a:r>
            <a:r>
              <a:rPr kern="0" spc="-2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respective</a:t>
            </a:r>
            <a:r>
              <a:rPr kern="0" spc="-3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2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files</a:t>
            </a:r>
            <a:endParaRPr kern="0" baseline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7A030658-3E15-4D10-4C58-3080CE47A6F8}"/>
              </a:ext>
            </a:extLst>
          </p:cNvPr>
          <p:cNvCxnSpPr/>
          <p:nvPr/>
        </p:nvCxnSpPr>
        <p:spPr bwMode="auto">
          <a:xfrm flipH="1">
            <a:off x="2483768" y="2348880"/>
            <a:ext cx="648072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79E6C528-C981-7233-AB3D-211FBD7E1C6E}"/>
              </a:ext>
            </a:extLst>
          </p:cNvPr>
          <p:cNvCxnSpPr/>
          <p:nvPr/>
        </p:nvCxnSpPr>
        <p:spPr bwMode="auto">
          <a:xfrm>
            <a:off x="4139952" y="2343977"/>
            <a:ext cx="581861" cy="467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24563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B0F60-7806-0D43-7F89-AEC237A2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Scope</a:t>
            </a:r>
            <a:r>
              <a:rPr lang="en-US" altLang="zh-CN" sz="2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can</a:t>
            </a:r>
            <a:r>
              <a:rPr lang="en-US" altLang="zh-CN" sz="2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be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global</a:t>
            </a:r>
            <a:r>
              <a:rPr lang="en-US" altLang="zh-CN" sz="28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across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all</a:t>
            </a:r>
            <a:r>
              <a:rPr lang="en-US" altLang="zh-CN" sz="28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files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F02096-CCD7-7D2D-EBA2-93EFAEA5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1224CB-B59B-6575-D723-393E475D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7508DCB-8C71-AF33-1C8F-F8CB3ECE89FF}"/>
              </a:ext>
            </a:extLst>
          </p:cNvPr>
          <p:cNvSpPr/>
          <p:nvPr/>
        </p:nvSpPr>
        <p:spPr>
          <a:xfrm>
            <a:off x="1943100" y="2090737"/>
            <a:ext cx="1116732" cy="2379980"/>
          </a:xfrm>
          <a:custGeom>
            <a:avLst/>
            <a:gdLst/>
            <a:ahLst/>
            <a:cxnLst/>
            <a:rect l="l" t="t" r="r" b="b"/>
            <a:pathLst>
              <a:path w="762000" h="2379979">
                <a:moveTo>
                  <a:pt x="0" y="0"/>
                </a:moveTo>
                <a:lnTo>
                  <a:pt x="762000" y="0"/>
                </a:lnTo>
                <a:lnTo>
                  <a:pt x="762000" y="2379662"/>
                </a:lnTo>
                <a:lnTo>
                  <a:pt x="0" y="2379662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2082A0C-8EA1-938B-C6B4-C8EB62866034}"/>
              </a:ext>
            </a:extLst>
          </p:cNvPr>
          <p:cNvSpPr txBox="1"/>
          <p:nvPr/>
        </p:nvSpPr>
        <p:spPr>
          <a:xfrm>
            <a:off x="1988820" y="2089404"/>
            <a:ext cx="8043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600"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sz="1600" b="1" kern="0" spc="-4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600"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i;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6EE3BAD3-CBC4-C20A-2A08-C7D443F2E3E9}"/>
              </a:ext>
            </a:extLst>
          </p:cNvPr>
          <p:cNvSpPr/>
          <p:nvPr/>
        </p:nvSpPr>
        <p:spPr>
          <a:xfrm>
            <a:off x="3463086" y="2090737"/>
            <a:ext cx="1802706" cy="2379980"/>
          </a:xfrm>
          <a:custGeom>
            <a:avLst/>
            <a:gdLst/>
            <a:ahLst/>
            <a:cxnLst/>
            <a:rect l="l" t="t" r="r" b="b"/>
            <a:pathLst>
              <a:path w="1409700" h="2379979">
                <a:moveTo>
                  <a:pt x="0" y="0"/>
                </a:moveTo>
                <a:lnTo>
                  <a:pt x="1409700" y="0"/>
                </a:lnTo>
                <a:lnTo>
                  <a:pt x="1409700" y="2379662"/>
                </a:lnTo>
                <a:lnTo>
                  <a:pt x="0" y="2379662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141D385-8E24-A5AE-0B0E-01854028D566}"/>
              </a:ext>
            </a:extLst>
          </p:cNvPr>
          <p:cNvSpPr txBox="1"/>
          <p:nvPr/>
        </p:nvSpPr>
        <p:spPr>
          <a:xfrm>
            <a:off x="3622207" y="2160321"/>
            <a:ext cx="16687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600"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extern</a:t>
            </a:r>
            <a:r>
              <a:rPr sz="1600" b="1" kern="0" spc="-6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600"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sz="1600" b="1" kern="0" spc="-5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600"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i;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9CDCE9E5-193A-0A48-8048-74AE32B1B130}"/>
              </a:ext>
            </a:extLst>
          </p:cNvPr>
          <p:cNvSpPr/>
          <p:nvPr/>
        </p:nvSpPr>
        <p:spPr>
          <a:xfrm>
            <a:off x="5643344" y="2090736"/>
            <a:ext cx="2024999" cy="3354487"/>
          </a:xfrm>
          <a:custGeom>
            <a:avLst/>
            <a:gdLst/>
            <a:ahLst/>
            <a:cxnLst/>
            <a:rect l="l" t="t" r="r" b="b"/>
            <a:pathLst>
              <a:path w="1511300" h="2379979">
                <a:moveTo>
                  <a:pt x="0" y="0"/>
                </a:moveTo>
                <a:lnTo>
                  <a:pt x="1511300" y="0"/>
                </a:lnTo>
                <a:lnTo>
                  <a:pt x="1511300" y="2379662"/>
                </a:lnTo>
                <a:lnTo>
                  <a:pt x="0" y="2379662"/>
                </a:lnTo>
                <a:lnTo>
                  <a:pt x="0" y="0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0517B8E0-0A1C-2D58-B2F3-E990D0CD116B}"/>
              </a:ext>
            </a:extLst>
          </p:cNvPr>
          <p:cNvSpPr txBox="1"/>
          <p:nvPr/>
        </p:nvSpPr>
        <p:spPr>
          <a:xfrm>
            <a:off x="5807809" y="3051238"/>
            <a:ext cx="1775707" cy="93807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2245" marR="5080" indent="-182880" eaLnBrk="1" fontAlgn="auto" hangingPunct="1">
              <a:lnSpc>
                <a:spcPts val="1390"/>
              </a:lnSpc>
              <a:spcBef>
                <a:spcPts val="185"/>
              </a:spcBef>
              <a:spcAft>
                <a:spcPts val="0"/>
              </a:spcAft>
            </a:pPr>
            <a:r>
              <a:rPr sz="1600"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void</a:t>
            </a:r>
            <a:r>
              <a:rPr sz="1600" b="1" kern="0" spc="-4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600"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f()</a:t>
            </a:r>
            <a:r>
              <a:rPr sz="1600" b="1" kern="0" spc="-4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600" b="1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{ </a:t>
            </a:r>
            <a:r>
              <a:rPr sz="1600"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extern</a:t>
            </a:r>
            <a:r>
              <a:rPr sz="1600" b="1" kern="0" spc="-6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600"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sz="1600" b="1" kern="0" spc="-5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sz="1600"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i;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182245" eaLnBrk="1" fontAlgn="auto" hangingPunct="1">
              <a:lnSpc>
                <a:spcPts val="1415"/>
              </a:lnSpc>
              <a:spcBef>
                <a:spcPts val="40"/>
              </a:spcBef>
              <a:spcAft>
                <a:spcPts val="0"/>
              </a:spcAft>
            </a:pPr>
            <a:r>
              <a:rPr sz="1600"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...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182245" eaLnBrk="1" fontAlgn="auto" hangingPunct="1">
              <a:lnSpc>
                <a:spcPts val="139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...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eaLnBrk="1" fontAlgn="auto" hangingPunct="1">
              <a:lnSpc>
                <a:spcPts val="141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}</a:t>
            </a:r>
            <a:endParaRPr sz="1600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D72E0D14-5EA6-EA5C-35D6-338A7963C3B0}"/>
              </a:ext>
            </a:extLst>
          </p:cNvPr>
          <p:cNvSpPr txBox="1"/>
          <p:nvPr/>
        </p:nvSpPr>
        <p:spPr>
          <a:xfrm>
            <a:off x="2237677" y="4005064"/>
            <a:ext cx="5070627" cy="173124"/>
          </a:xfrm>
          <a:prstGeom prst="rect">
            <a:avLst/>
          </a:prstGeom>
          <a:solidFill>
            <a:srgbClr val="B2B2B2"/>
          </a:solidFill>
        </p:spPr>
        <p:txBody>
          <a:bodyPr vert="horz" wrap="square" lIns="0" tIns="0" rIns="0" bIns="0" rtlCol="0">
            <a:spAutoFit/>
          </a:bodyPr>
          <a:lstStyle/>
          <a:p>
            <a:pPr marL="6985" eaLnBrk="1" fontAlgn="auto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</a:pPr>
            <a:r>
              <a:rPr sz="1600" kern="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These</a:t>
            </a:r>
            <a:r>
              <a:rPr sz="1600" kern="0" spc="-35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</a:t>
            </a:r>
            <a:r>
              <a:rPr sz="1600" kern="0" spc="-3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</a:t>
            </a:r>
            <a:r>
              <a:rPr sz="1600" kern="0" spc="-35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same</a:t>
            </a:r>
            <a:r>
              <a:rPr sz="1600" kern="0" spc="-3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baseline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variable!</a:t>
            </a:r>
            <a:endParaRPr sz="1600" kern="0" baseline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464846B8-C05C-C63A-C4F0-672A13B6EEA5}"/>
              </a:ext>
            </a:extLst>
          </p:cNvPr>
          <p:cNvSpPr/>
          <p:nvPr/>
        </p:nvSpPr>
        <p:spPr>
          <a:xfrm>
            <a:off x="2542042" y="2488950"/>
            <a:ext cx="3265767" cy="1462254"/>
          </a:xfrm>
          <a:custGeom>
            <a:avLst/>
            <a:gdLst/>
            <a:ahLst/>
            <a:cxnLst/>
            <a:rect l="l" t="t" r="r" b="b"/>
            <a:pathLst>
              <a:path w="2218690" h="1014095">
                <a:moveTo>
                  <a:pt x="2218525" y="651675"/>
                </a:moveTo>
                <a:lnTo>
                  <a:pt x="2177097" y="641756"/>
                </a:lnTo>
                <a:lnTo>
                  <a:pt x="2180882" y="657987"/>
                </a:lnTo>
                <a:lnTo>
                  <a:pt x="679767" y="1007249"/>
                </a:lnTo>
                <a:lnTo>
                  <a:pt x="1538732" y="30187"/>
                </a:lnTo>
                <a:lnTo>
                  <a:pt x="1551241" y="41198"/>
                </a:lnTo>
                <a:lnTo>
                  <a:pt x="1556232" y="22275"/>
                </a:lnTo>
                <a:lnTo>
                  <a:pt x="1562100" y="0"/>
                </a:lnTo>
                <a:lnTo>
                  <a:pt x="1522628" y="16040"/>
                </a:lnTo>
                <a:lnTo>
                  <a:pt x="1535150" y="27051"/>
                </a:lnTo>
                <a:lnTo>
                  <a:pt x="673354" y="1007351"/>
                </a:lnTo>
                <a:lnTo>
                  <a:pt x="23088" y="30403"/>
                </a:lnTo>
                <a:lnTo>
                  <a:pt x="31026" y="25120"/>
                </a:lnTo>
                <a:lnTo>
                  <a:pt x="36969" y="21170"/>
                </a:lnTo>
                <a:lnTo>
                  <a:pt x="0" y="0"/>
                </a:lnTo>
                <a:lnTo>
                  <a:pt x="5245" y="42278"/>
                </a:lnTo>
                <a:lnTo>
                  <a:pt x="19126" y="33045"/>
                </a:lnTo>
                <a:lnTo>
                  <a:pt x="671106" y="1012558"/>
                </a:lnTo>
                <a:lnTo>
                  <a:pt x="673087" y="1011250"/>
                </a:lnTo>
                <a:lnTo>
                  <a:pt x="673633" y="1013561"/>
                </a:lnTo>
                <a:lnTo>
                  <a:pt x="2181961" y="662622"/>
                </a:lnTo>
                <a:lnTo>
                  <a:pt x="2185733" y="678865"/>
                </a:lnTo>
                <a:lnTo>
                  <a:pt x="2212644" y="656551"/>
                </a:lnTo>
                <a:lnTo>
                  <a:pt x="2218525" y="651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8225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125C5C-178F-0F42-F16A-60AECD1A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Other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goodies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3E5763-4907-C2FA-3511-ED68C3179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register</a:t>
            </a:r>
          </a:p>
          <a:p>
            <a:pPr lvl="1"/>
            <a:r>
              <a:rPr lang="en-US" altLang="zh-CN" dirty="0"/>
              <a:t>Suggests to compiler that this variable should be kept in a 	register</a:t>
            </a:r>
          </a:p>
          <a:p>
            <a:pPr lvl="1"/>
            <a:r>
              <a:rPr lang="en-US" altLang="zh-CN" dirty="0"/>
              <a:t>Cannot get address of variable declared register</a:t>
            </a:r>
          </a:p>
          <a:p>
            <a:pPr lvl="1"/>
            <a:r>
              <a:rPr lang="en-US" altLang="zh-CN" dirty="0"/>
              <a:t>Not as important as it once was with modern compilers</a:t>
            </a:r>
          </a:p>
          <a:p>
            <a:r>
              <a:rPr lang="en-US" altLang="zh-CN" dirty="0"/>
              <a:t>volatile</a:t>
            </a:r>
          </a:p>
          <a:p>
            <a:pPr lvl="1"/>
            <a:r>
              <a:rPr lang="en-US" altLang="zh-CN" dirty="0"/>
              <a:t>Type qualifier</a:t>
            </a:r>
          </a:p>
          <a:p>
            <a:pPr lvl="1"/>
            <a:r>
              <a:rPr lang="en-US" altLang="zh-CN" dirty="0"/>
              <a:t>Tells compiler that value in this variable may change on its own!</a:t>
            </a:r>
          </a:p>
          <a:p>
            <a:pPr lvl="1"/>
            <a:r>
              <a:rPr lang="en-US" altLang="zh-CN" dirty="0"/>
              <a:t>Used in</a:t>
            </a:r>
          </a:p>
          <a:p>
            <a:pPr lvl="2"/>
            <a:r>
              <a:rPr lang="en-US" altLang="zh-CN" dirty="0"/>
              <a:t>shared memory applications</a:t>
            </a:r>
          </a:p>
          <a:p>
            <a:pPr lvl="2"/>
            <a:r>
              <a:rPr lang="en-US" altLang="zh-CN" dirty="0"/>
              <a:t>Memory mapped I/O</a:t>
            </a:r>
          </a:p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324083-7F96-9E45-37E8-AB3BC532E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8F460A-7F4B-216B-E701-BA8D93483A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616380-1D27-BD29-B869-470D96E5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9118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AD60E-A6EA-483D-BE03-FB1A9EB4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6F1C77-DF34-4E65-60C0-1D254E8A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76BA55-C303-CD3D-8393-B801D5A7587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48A8F3-50F2-2D3C-A345-6A6E9589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4B9CB58-FB84-36D2-8F9A-52A2EFD3336A}"/>
              </a:ext>
            </a:extLst>
          </p:cNvPr>
          <p:cNvSpPr txBox="1"/>
          <p:nvPr/>
        </p:nvSpPr>
        <p:spPr>
          <a:xfrm>
            <a:off x="5991845" y="4447032"/>
            <a:ext cx="14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900" b="1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33</a:t>
            </a:r>
            <a:endParaRPr sz="900" kern="0" baseline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F615D81-716C-4658-85EA-5F29D82E46D6}"/>
              </a:ext>
            </a:extLst>
          </p:cNvPr>
          <p:cNvSpPr/>
          <p:nvPr/>
        </p:nvSpPr>
        <p:spPr>
          <a:xfrm>
            <a:off x="4585493" y="2919414"/>
            <a:ext cx="1510507" cy="1019648"/>
          </a:xfrm>
          <a:custGeom>
            <a:avLst/>
            <a:gdLst/>
            <a:ahLst/>
            <a:cxnLst/>
            <a:rect l="l" t="t" r="r" b="b"/>
            <a:pathLst>
              <a:path w="1123314" h="880745">
                <a:moveTo>
                  <a:pt x="1123156" y="0"/>
                </a:moveTo>
                <a:lnTo>
                  <a:pt x="0" y="0"/>
                </a:lnTo>
                <a:lnTo>
                  <a:pt x="0" y="880268"/>
                </a:lnTo>
                <a:lnTo>
                  <a:pt x="1123156" y="880268"/>
                </a:lnTo>
                <a:lnTo>
                  <a:pt x="1123156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6A90C22E-798D-E75C-D4CD-DD93641F63EF}"/>
              </a:ext>
            </a:extLst>
          </p:cNvPr>
          <p:cNvSpPr txBox="1"/>
          <p:nvPr/>
        </p:nvSpPr>
        <p:spPr>
          <a:xfrm>
            <a:off x="4800202" y="3056635"/>
            <a:ext cx="6940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2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const</a:t>
            </a:r>
            <a:endParaRPr sz="2200" kern="0" baseline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7329C4C-A84C-B67F-CEE1-2AC2E0014C54}"/>
              </a:ext>
            </a:extLst>
          </p:cNvPr>
          <p:cNvSpPr/>
          <p:nvPr/>
        </p:nvSpPr>
        <p:spPr>
          <a:xfrm>
            <a:off x="2994025" y="3938586"/>
            <a:ext cx="3101975" cy="624013"/>
          </a:xfrm>
          <a:custGeom>
            <a:avLst/>
            <a:gdLst/>
            <a:ahLst/>
            <a:cxnLst/>
            <a:rect l="l" t="t" r="r" b="b"/>
            <a:pathLst>
              <a:path w="2714625" h="411479">
                <a:moveTo>
                  <a:pt x="2714625" y="0"/>
                </a:moveTo>
                <a:lnTo>
                  <a:pt x="0" y="0"/>
                </a:lnTo>
                <a:lnTo>
                  <a:pt x="0" y="411162"/>
                </a:lnTo>
                <a:lnTo>
                  <a:pt x="2714625" y="411162"/>
                </a:lnTo>
                <a:lnTo>
                  <a:pt x="271462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3170AE4C-150A-105E-3AAC-22351EC8BC60}"/>
              </a:ext>
            </a:extLst>
          </p:cNvPr>
          <p:cNvSpPr txBox="1"/>
          <p:nvPr/>
        </p:nvSpPr>
        <p:spPr>
          <a:xfrm>
            <a:off x="3333828" y="3334427"/>
            <a:ext cx="2261235" cy="99377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377950" eaLnBrk="1" fontAlgn="auto" hangingPunct="1">
              <a:spcBef>
                <a:spcPts val="1105"/>
              </a:spcBef>
              <a:spcAft>
                <a:spcPts val="0"/>
              </a:spcAft>
            </a:pPr>
            <a:r>
              <a:rPr sz="22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volatile</a:t>
            </a:r>
            <a:endParaRPr sz="22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1095"/>
              </a:spcBef>
              <a:spcAft>
                <a:spcPts val="0"/>
              </a:spcAft>
            </a:pP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Type</a:t>
            </a:r>
            <a:r>
              <a:rPr sz="2400" kern="0" spc="-13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Qualifiers</a:t>
            </a:r>
            <a:endParaRPr sz="24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CCB32C81-23DF-140C-BB2B-3D0D495493A7}"/>
              </a:ext>
            </a:extLst>
          </p:cNvPr>
          <p:cNvSpPr/>
          <p:nvPr/>
        </p:nvSpPr>
        <p:spPr>
          <a:xfrm>
            <a:off x="1943100" y="1422400"/>
            <a:ext cx="4152900" cy="572578"/>
          </a:xfrm>
          <a:custGeom>
            <a:avLst/>
            <a:gdLst/>
            <a:ahLst/>
            <a:cxnLst/>
            <a:rect l="l" t="t" r="r" b="b"/>
            <a:pathLst>
              <a:path w="3886200" h="488950">
                <a:moveTo>
                  <a:pt x="3886200" y="0"/>
                </a:moveTo>
                <a:lnTo>
                  <a:pt x="0" y="0"/>
                </a:lnTo>
                <a:lnTo>
                  <a:pt x="0" y="488528"/>
                </a:lnTo>
                <a:lnTo>
                  <a:pt x="3886200" y="488528"/>
                </a:lnTo>
                <a:lnTo>
                  <a:pt x="388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AED43950-025F-6D69-95BE-FCF0A70CCF2C}"/>
              </a:ext>
            </a:extLst>
          </p:cNvPr>
          <p:cNvSpPr txBox="1"/>
          <p:nvPr/>
        </p:nvSpPr>
        <p:spPr>
          <a:xfrm>
            <a:off x="2721768" y="1517875"/>
            <a:ext cx="3650432" cy="32252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eaLnBrk="1" fontAlgn="auto" hangingPunct="1">
              <a:spcBef>
                <a:spcPts val="115"/>
              </a:spcBef>
              <a:spcAft>
                <a:spcPts val="0"/>
              </a:spcAft>
            </a:pPr>
            <a:r>
              <a:rPr sz="2000" b="1" u="sng" kern="0" baseline="0" dirty="0">
                <a:solidFill>
                  <a:srgbClr val="88182D"/>
                </a:solidFill>
                <a:uFill>
                  <a:solidFill>
                    <a:srgbClr val="88182D"/>
                  </a:solidFill>
                </a:uFill>
                <a:latin typeface="Impact"/>
                <a:cs typeface="Impact"/>
              </a:rPr>
              <a:t>Storage</a:t>
            </a:r>
            <a:r>
              <a:rPr sz="2000" b="1" u="sng" kern="0" spc="90" baseline="0" dirty="0">
                <a:solidFill>
                  <a:srgbClr val="88182D"/>
                </a:solidFill>
                <a:uFill>
                  <a:solidFill>
                    <a:srgbClr val="88182D"/>
                  </a:solidFill>
                </a:uFill>
                <a:latin typeface="Impact"/>
                <a:cs typeface="Impact"/>
              </a:rPr>
              <a:t> </a:t>
            </a:r>
            <a:r>
              <a:rPr sz="2000" b="1" u="sng" kern="0" baseline="0" dirty="0">
                <a:solidFill>
                  <a:srgbClr val="88182D"/>
                </a:solidFill>
                <a:uFill>
                  <a:solidFill>
                    <a:srgbClr val="88182D"/>
                  </a:solidFill>
                </a:uFill>
                <a:latin typeface="Impact"/>
                <a:cs typeface="Impact"/>
              </a:rPr>
              <a:t>Class</a:t>
            </a:r>
            <a:r>
              <a:rPr sz="2000" b="1" u="sng" kern="0" spc="95" baseline="0" dirty="0">
                <a:solidFill>
                  <a:srgbClr val="88182D"/>
                </a:solidFill>
                <a:uFill>
                  <a:solidFill>
                    <a:srgbClr val="88182D"/>
                  </a:solidFill>
                </a:uFill>
                <a:latin typeface="Impact"/>
                <a:cs typeface="Impact"/>
              </a:rPr>
              <a:t> </a:t>
            </a:r>
            <a:r>
              <a:rPr sz="2000" b="1" u="sng" kern="0" spc="-10" baseline="0" dirty="0">
                <a:solidFill>
                  <a:srgbClr val="88182D"/>
                </a:solidFill>
                <a:uFill>
                  <a:solidFill>
                    <a:srgbClr val="88182D"/>
                  </a:solidFill>
                </a:uFill>
                <a:latin typeface="Impact"/>
                <a:cs typeface="Impact"/>
              </a:rPr>
              <a:t>Specifiers</a:t>
            </a:r>
            <a:endParaRPr sz="2000" kern="0" baseline="0" dirty="0">
              <a:solidFill>
                <a:sysClr val="windowText" lastClr="000000"/>
              </a:solidFill>
              <a:latin typeface="Impact"/>
              <a:cs typeface="Impact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C0202CA9-C422-B131-539A-1A9EC8E50E2C}"/>
              </a:ext>
            </a:extLst>
          </p:cNvPr>
          <p:cNvSpPr/>
          <p:nvPr/>
        </p:nvSpPr>
        <p:spPr>
          <a:xfrm>
            <a:off x="1943100" y="1910928"/>
            <a:ext cx="1908820" cy="2027658"/>
          </a:xfrm>
          <a:custGeom>
            <a:avLst/>
            <a:gdLst/>
            <a:ahLst/>
            <a:cxnLst/>
            <a:rect l="l" t="t" r="r" b="b"/>
            <a:pathLst>
              <a:path w="1772920" h="1950085">
                <a:moveTo>
                  <a:pt x="1772443" y="0"/>
                </a:moveTo>
                <a:lnTo>
                  <a:pt x="0" y="0"/>
                </a:lnTo>
                <a:lnTo>
                  <a:pt x="0" y="1949871"/>
                </a:lnTo>
                <a:lnTo>
                  <a:pt x="1772443" y="1949871"/>
                </a:lnTo>
                <a:lnTo>
                  <a:pt x="177244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3F5F4B1F-0BF2-8035-D2EA-9CDB8208B76A}"/>
              </a:ext>
            </a:extLst>
          </p:cNvPr>
          <p:cNvSpPr txBox="1">
            <a:spLocks/>
          </p:cNvSpPr>
          <p:nvPr/>
        </p:nvSpPr>
        <p:spPr>
          <a:xfrm>
            <a:off x="2299493" y="1833372"/>
            <a:ext cx="1144904" cy="13423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lvl="0" indent="0" algn="ctr" defTabSz="914400" eaLnBrk="1" fontAlgn="auto" latinLnBrk="0" hangingPunct="1">
              <a:lnSpc>
                <a:spcPct val="1196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register </a:t>
            </a:r>
            <a:r>
              <a:rPr kumimoji="0" lang="en-US" sz="2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auto </a:t>
            </a:r>
            <a:r>
              <a:rPr kumimoji="0" lang="en-US" sz="2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static</a:t>
            </a: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29D1410A-37DD-69BD-96D9-2F5821580122}"/>
              </a:ext>
            </a:extLst>
          </p:cNvPr>
          <p:cNvSpPr txBox="1"/>
          <p:nvPr/>
        </p:nvSpPr>
        <p:spPr>
          <a:xfrm>
            <a:off x="2413793" y="3229356"/>
            <a:ext cx="929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400" b="1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extern</a:t>
            </a:r>
            <a:endParaRPr sz="24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600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9E5BF-E489-DE5E-F9D4-42F8C5B9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Allocation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Variables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in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Memory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enforcing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Scoping</a:t>
            </a:r>
            <a:r>
              <a:rPr lang="en-US" altLang="zh-CN" sz="28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rules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7F0078-D071-A37A-5BCF-EADF0C9D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Simply assigning a memory location for each variable may not be enough to enforce scope</a:t>
            </a:r>
          </a:p>
          <a:p>
            <a:endParaRPr lang="en-US" altLang="zh-CN" dirty="0"/>
          </a:p>
          <a:p>
            <a:r>
              <a:rPr lang="en-US" altLang="zh-CN" dirty="0"/>
              <a:t>Need to look at a better scheme to allocate high level program variables to memory in the processor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Scope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Storage class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Allocate space to a variable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29DC23-8179-74AE-FDA1-5F27EC44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0CF2D5-2AF4-E5A3-36DF-58AE2C85A5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A5DE6D-7530-60F8-B5F5-D0B32757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1584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B35954-61D4-37E4-5F1A-EA1DCA6C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2D50F-9884-B9BD-FE9C-312664E1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1075"/>
            <a:ext cx="5916612" cy="5481638"/>
          </a:xfrm>
        </p:spPr>
        <p:txBody>
          <a:bodyPr/>
          <a:lstStyle/>
          <a:p>
            <a:pPr marL="191135" marR="16192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Mapping</a:t>
            </a:r>
            <a:r>
              <a:rPr kumimoji="0" lang="en-US" altLang="zh-CN" sz="2000" b="1" i="0" u="none" strike="noStrike" kern="0" cap="none" spc="-15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C</a:t>
            </a:r>
            <a:r>
              <a:rPr kumimoji="0" lang="en-US" altLang="zh-CN" sz="2000" b="1" i="0" u="none" strike="noStrike" kern="0" cap="none" spc="-1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variables</a:t>
            </a:r>
            <a:r>
              <a:rPr kumimoji="0" lang="en-US" altLang="zh-CN" sz="2000" b="1" i="0" u="none" strike="noStrike" kern="0" cap="none" spc="-1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to</a:t>
            </a:r>
            <a:r>
              <a:rPr kumimoji="0" lang="en-US" altLang="zh-CN" sz="2000" b="1" i="0" u="none" strike="noStrike" kern="0" cap="none" spc="-15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-1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Memory:</a:t>
            </a:r>
          </a:p>
          <a:p>
            <a:pPr marL="191135" marR="16192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-1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Allocating</a:t>
            </a:r>
            <a:r>
              <a:rPr kumimoji="0" lang="en-US" altLang="zh-CN" sz="2000" b="1" i="0" u="none" strike="noStrike" kern="0" cap="none" spc="-2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variables</a:t>
            </a:r>
            <a:r>
              <a:rPr kumimoji="0" lang="en-US" altLang="zh-CN" sz="2000" b="1" i="0" u="none" strike="noStrike" kern="0" cap="none" spc="-15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in</a:t>
            </a:r>
            <a:r>
              <a:rPr kumimoji="0" lang="en-US" altLang="zh-CN" sz="2000" b="1" i="0" u="none" strike="noStrike" kern="0" cap="none" spc="-2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000" b="1" i="0" u="none" strike="noStrike" kern="0" cap="none" spc="-1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Memory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pPr marL="429259" marR="0" lvl="0" indent="-6223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Pct val="91666"/>
              <a:buFontTx/>
              <a:buChar char="•"/>
              <a:tabLst>
                <a:tab pos="429259" algn="l"/>
                <a:tab pos="2543810" algn="l"/>
              </a:tabLst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How</a:t>
            </a:r>
            <a:r>
              <a:rPr kumimoji="0" lang="en-US" altLang="zh-CN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to</a:t>
            </a:r>
            <a:r>
              <a:rPr kumimoji="0" lang="en-US" altLang="zh-CN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allocate</a:t>
            </a:r>
            <a:r>
              <a:rPr kumimoji="0" lang="en-US" altLang="zh-CN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memory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	</a:t>
            </a:r>
            <a:endParaRPr kumimoji="0" lang="en-US" altLang="zh-CN" sz="1200" b="0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pPr marL="367029" marR="0" lvl="0" indent="0" algn="l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Pct val="91666"/>
              <a:buFontTx/>
              <a:buNone/>
              <a:tabLst>
                <a:tab pos="429259" algn="l"/>
                <a:tab pos="2543810" algn="l"/>
              </a:tabLst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pPr marL="429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locations</a:t>
            </a:r>
            <a:r>
              <a:rPr kumimoji="0" lang="en-US" altLang="zh-CN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to</a:t>
            </a:r>
            <a:r>
              <a:rPr kumimoji="0" lang="en-US" altLang="zh-CN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variables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pPr marL="692785" marR="0" lvl="1" indent="-116205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2785" algn="l"/>
              </a:tabLst>
              <a:defRPr/>
            </a:pPr>
            <a:r>
              <a:rPr kumimoji="0" lang="en-US" altLang="zh-CN" sz="16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Enforce</a:t>
            </a:r>
            <a:r>
              <a:rPr kumimoji="0" lang="en-US" altLang="zh-CN" sz="1600" b="0" i="1" u="none" strike="noStrike" kern="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 </a:t>
            </a:r>
            <a:r>
              <a:rPr kumimoji="0" lang="en-US" altLang="zh-CN" sz="1600" b="0" i="1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scope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</a:endParaRP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948C98-A223-6D6C-2139-E75B8042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A60575-FBE5-CDF2-94EE-380BCB64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77BD574-5AB2-0370-4A53-1379A8226117}"/>
              </a:ext>
            </a:extLst>
          </p:cNvPr>
          <p:cNvSpPr txBox="1"/>
          <p:nvPr/>
        </p:nvSpPr>
        <p:spPr>
          <a:xfrm>
            <a:off x="4355976" y="2060848"/>
            <a:ext cx="2176512" cy="3766416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45720" eaLnBrk="1" fontAlgn="auto" hangingPunct="1">
              <a:spcBef>
                <a:spcPts val="90"/>
              </a:spcBef>
              <a:spcAft>
                <a:spcPts val="0"/>
              </a:spcAft>
            </a:pPr>
            <a:r>
              <a:rPr kern="0" baseline="0" dirty="0">
                <a:solidFill>
                  <a:sysClr val="windowText" lastClr="000000"/>
                </a:solidFill>
                <a:latin typeface="Comic Sans MS"/>
                <a:cs typeface="Comic Sans MS"/>
              </a:rPr>
              <a:t>Low</a:t>
            </a:r>
            <a:r>
              <a:rPr kern="0" spc="-20" baseline="0" dirty="0">
                <a:solidFill>
                  <a:sysClr val="windowText" lastClr="000000"/>
                </a:solidFill>
                <a:latin typeface="Comic Sans MS"/>
                <a:cs typeface="Comic Sans MS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Comic Sans MS"/>
                <a:cs typeface="Comic Sans MS"/>
              </a:rPr>
              <a:t>Memory</a:t>
            </a:r>
            <a:endParaRPr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785"/>
              </a:spcBef>
              <a:spcAft>
                <a:spcPts val="0"/>
              </a:spcAft>
            </a:pPr>
            <a:endParaRPr lang="en-US"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785"/>
              </a:spcBef>
              <a:spcAft>
                <a:spcPts val="0"/>
              </a:spcAft>
            </a:pPr>
            <a:endParaRPr lang="en-US"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785"/>
              </a:spcBef>
              <a:spcAft>
                <a:spcPts val="0"/>
              </a:spcAft>
            </a:pPr>
            <a:endParaRPr lang="en-US"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785"/>
              </a:spcBef>
              <a:spcAft>
                <a:spcPts val="0"/>
              </a:spcAft>
            </a:pPr>
            <a:endParaRPr lang="en-US"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785"/>
              </a:spcBef>
              <a:spcAft>
                <a:spcPts val="0"/>
              </a:spcAft>
            </a:pPr>
            <a:endParaRPr lang="en-US"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eaLnBrk="1" fontAlgn="auto" hangingPunct="1">
              <a:spcBef>
                <a:spcPts val="785"/>
              </a:spcBef>
              <a:spcAft>
                <a:spcPts val="0"/>
              </a:spcAft>
            </a:pPr>
            <a:endParaRPr sz="1200"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  <a:p>
            <a:pPr marL="457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ern="0" baseline="0" dirty="0">
                <a:solidFill>
                  <a:sysClr val="windowText" lastClr="000000"/>
                </a:solidFill>
                <a:latin typeface="Comic Sans MS"/>
                <a:cs typeface="Comic Sans MS"/>
              </a:rPr>
              <a:t>High</a:t>
            </a:r>
            <a:r>
              <a:rPr kern="0" spc="-30" baseline="0" dirty="0">
                <a:solidFill>
                  <a:sysClr val="windowText" lastClr="000000"/>
                </a:solidFill>
                <a:latin typeface="Comic Sans MS"/>
                <a:cs typeface="Comic Sans MS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Comic Sans MS"/>
                <a:cs typeface="Comic Sans MS"/>
              </a:rPr>
              <a:t>Memory</a:t>
            </a:r>
            <a:endParaRPr kern="0" baseline="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786782F-104D-8161-DFEC-11A69BEE6EA1}"/>
              </a:ext>
            </a:extLst>
          </p:cNvPr>
          <p:cNvSpPr txBox="1"/>
          <p:nvPr/>
        </p:nvSpPr>
        <p:spPr>
          <a:xfrm>
            <a:off x="6552588" y="2060848"/>
            <a:ext cx="1259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x0000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0F6900-6BA9-1B45-7AAF-68A3C6FD19C8}"/>
              </a:ext>
            </a:extLst>
          </p:cNvPr>
          <p:cNvSpPr txBox="1"/>
          <p:nvPr/>
        </p:nvSpPr>
        <p:spPr>
          <a:xfrm>
            <a:off x="6588224" y="5530228"/>
            <a:ext cx="1259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800" b="0" i="0" u="none" strike="noStrike" kern="0" cap="none" spc="-2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</a:rPr>
              <a:t>xFFFF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2003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3D855-69AF-4E59-6BDB-91CD9F8D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Compiling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&amp;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Executing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C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programs: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The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Run-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time</a:t>
            </a:r>
            <a:r>
              <a:rPr lang="en-US" altLang="zh-CN" sz="28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Stack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20CD1C-DD33-B8AE-82A1-E7FFED2DE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THIS is the key….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E9A73B-BFDD-5641-109E-92A8925B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342055-124A-2AE5-FFAA-EE7071FFD38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DC3E4-79E5-4CA7-14D9-7B563255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8275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474A06-104D-BA54-9E16-D2B45994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Memory</a:t>
            </a:r>
            <a:r>
              <a:rPr lang="en-US" altLang="zh-CN" sz="2800" b="1" kern="0" spc="-20" baseline="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kern="0" spc="-10" baseline="0" dirty="0">
                <a:solidFill>
                  <a:srgbClr val="3333CC"/>
                </a:solidFill>
                <a:latin typeface="Arial"/>
                <a:cs typeface="Arial"/>
              </a:rPr>
              <a:t>Representation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7D249-F6BE-A4F3-7995-138D25FE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B4EBFD-3819-8C30-3438-CBDA4E52D8B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6B52B3-BBF0-A922-F782-4146DAED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63157BB-1B63-DA84-9495-B215E555CF7B}"/>
              </a:ext>
            </a:extLst>
          </p:cNvPr>
          <p:cNvSpPr txBox="1"/>
          <p:nvPr/>
        </p:nvSpPr>
        <p:spPr>
          <a:xfrm>
            <a:off x="5436096" y="1978024"/>
            <a:ext cx="2232248" cy="4197303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90"/>
              </a:spcBef>
            </a:pPr>
            <a:r>
              <a:rPr sz="2800" dirty="0">
                <a:latin typeface="Comic Sans MS"/>
                <a:cs typeface="Comic Sans MS"/>
              </a:rPr>
              <a:t>Low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Memory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dirty="0">
              <a:latin typeface="Comic Sans MS"/>
              <a:cs typeface="Comic Sans MS"/>
            </a:endParaRPr>
          </a:p>
          <a:p>
            <a:pPr marL="45720">
              <a:lnSpc>
                <a:spcPct val="100000"/>
              </a:lnSpc>
            </a:pPr>
            <a:r>
              <a:rPr sz="2800" dirty="0">
                <a:latin typeface="Comic Sans MS"/>
                <a:cs typeface="Comic Sans MS"/>
              </a:rPr>
              <a:t>High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Memory</a:t>
            </a:r>
            <a:endParaRPr lang="en-US" sz="2800" spc="-10" dirty="0">
              <a:latin typeface="Comic Sans MS"/>
              <a:cs typeface="Comic Sans MS"/>
            </a:endParaRPr>
          </a:p>
          <a:p>
            <a:pPr marL="45720">
              <a:lnSpc>
                <a:spcPct val="100000"/>
              </a:lnSpc>
            </a:pPr>
            <a:endParaRPr dirty="0">
              <a:latin typeface="Comic Sans MS"/>
              <a:cs typeface="Comic Sans MS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88C6CED-D924-68C2-197B-C6224684DC2B}"/>
              </a:ext>
            </a:extLst>
          </p:cNvPr>
          <p:cNvSpPr txBox="1"/>
          <p:nvPr/>
        </p:nvSpPr>
        <p:spPr>
          <a:xfrm>
            <a:off x="7812039" y="1827983"/>
            <a:ext cx="813812" cy="300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Arial"/>
                <a:cs typeface="Arial"/>
              </a:rPr>
              <a:t>x0000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34B8B979-A1E1-AAAB-294D-0D3DE7E9D8CD}"/>
              </a:ext>
            </a:extLst>
          </p:cNvPr>
          <p:cNvSpPr txBox="1"/>
          <p:nvPr/>
        </p:nvSpPr>
        <p:spPr>
          <a:xfrm>
            <a:off x="7812360" y="5733256"/>
            <a:ext cx="813812" cy="300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10" dirty="0" err="1">
                <a:latin typeface="Arial"/>
                <a:cs typeface="Arial"/>
              </a:rPr>
              <a:t>x</a:t>
            </a:r>
            <a:r>
              <a:rPr lang="en-US" sz="2800" spc="-10" dirty="0" err="1">
                <a:latin typeface="Arial"/>
                <a:cs typeface="Arial"/>
              </a:rPr>
              <a:t>FFFF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FF8C84DD-964E-F159-C3CA-CF057155228E}"/>
              </a:ext>
            </a:extLst>
          </p:cNvPr>
          <p:cNvSpPr txBox="1"/>
          <p:nvPr/>
        </p:nvSpPr>
        <p:spPr>
          <a:xfrm>
            <a:off x="862896" y="1340768"/>
            <a:ext cx="4285168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790" marR="52705" indent="-169545" eaLnBrk="1" fontAlgn="auto" hangingPunct="1">
              <a:spcBef>
                <a:spcPts val="855"/>
              </a:spcBef>
              <a:spcAft>
                <a:spcPts val="0"/>
              </a:spcAft>
              <a:buFontTx/>
              <a:buChar char="•"/>
              <a:tabLst>
                <a:tab pos="353695" algn="l"/>
              </a:tabLst>
            </a:pP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Our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convention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will be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that </a:t>
            </a:r>
            <a:r>
              <a:rPr lang="en-US" sz="24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"high-memory"</a:t>
            </a:r>
            <a:r>
              <a:rPr sz="24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will</a:t>
            </a:r>
            <a:r>
              <a:rPr sz="24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be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on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	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bottom</a:t>
            </a:r>
            <a:r>
              <a:rPr sz="2400"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r>
              <a:rPr sz="2400"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"low-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memory"</a:t>
            </a:r>
            <a:r>
              <a:rPr sz="2400"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on 	</a:t>
            </a:r>
            <a:r>
              <a:rPr sz="24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top.</a:t>
            </a:r>
            <a:endParaRPr sz="24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617855" lvl="1" indent="-170815" eaLnBrk="1" fontAlgn="auto" hangingPunct="1">
              <a:spcBef>
                <a:spcPts val="200"/>
              </a:spcBef>
              <a:spcAft>
                <a:spcPts val="0"/>
              </a:spcAft>
              <a:buFontTx/>
              <a:buChar char="•"/>
              <a:tabLst>
                <a:tab pos="617855" algn="l"/>
              </a:tabLst>
            </a:pP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drawings</a:t>
            </a:r>
            <a:r>
              <a:rPr sz="24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are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not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to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scale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528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C97228-FD1E-76C3-6C6C-5CD80D3F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Typical</a:t>
            </a:r>
            <a:r>
              <a:rPr lang="en-US" altLang="zh-CN" sz="2800" b="1" kern="0" spc="-10" baseline="0" dirty="0">
                <a:solidFill>
                  <a:srgbClr val="3333CC"/>
                </a:solidFill>
                <a:latin typeface="Arial"/>
                <a:cs typeface="Arial"/>
              </a:rPr>
              <a:t> Arrangement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F504B4-9919-2858-5F1F-9CE5FD3D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69632C-9448-CC5A-FA15-930F4685B53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A0FE6-E0FA-899D-349C-CEF50DB2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4E580C8-5CB8-3FB2-526E-C05BE8BD91D1}"/>
              </a:ext>
            </a:extLst>
          </p:cNvPr>
          <p:cNvSpPr txBox="1"/>
          <p:nvPr/>
        </p:nvSpPr>
        <p:spPr>
          <a:xfrm>
            <a:off x="1159942" y="1412776"/>
            <a:ext cx="2908002" cy="2805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171450" eaLnBrk="1" fontAlgn="auto" hangingPunct="1">
              <a:lnSpc>
                <a:spcPct val="98700"/>
              </a:lnSpc>
              <a:spcBef>
                <a:spcPts val="890"/>
              </a:spcBef>
              <a:spcAft>
                <a:spcPts val="0"/>
              </a:spcAft>
              <a:buFontTx/>
              <a:buChar char="•"/>
              <a:tabLst>
                <a:tab pos="353695" algn="l"/>
              </a:tabLst>
            </a:pP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Normally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actual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program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code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(executable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instructions)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placed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in</a:t>
            </a:r>
            <a:r>
              <a:rPr sz="20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low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memory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51180" marR="10160" lvl="1" indent="-169545" eaLnBrk="1" fontAlgn="auto" hangingPunct="1">
              <a:spcBef>
                <a:spcPts val="270"/>
              </a:spcBef>
              <a:spcAft>
                <a:spcPts val="0"/>
              </a:spcAft>
              <a:buFontTx/>
              <a:buChar char="•"/>
              <a:tabLst>
                <a:tab pos="553085" algn="l"/>
              </a:tabLst>
            </a:pP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Operating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System</a:t>
            </a:r>
            <a:r>
              <a:rPr sz="20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and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boot</a:t>
            </a:r>
            <a:r>
              <a:rPr sz="20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code usually</a:t>
            </a:r>
            <a:r>
              <a:rPr sz="2000"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in 	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lowest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mem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area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A66E5A99-E14D-D59B-F2C8-BA6269C93091}"/>
              </a:ext>
            </a:extLst>
          </p:cNvPr>
          <p:cNvSpPr/>
          <p:nvPr/>
        </p:nvSpPr>
        <p:spPr>
          <a:xfrm>
            <a:off x="4716016" y="1844824"/>
            <a:ext cx="2304256" cy="3816424"/>
          </a:xfrm>
          <a:custGeom>
            <a:avLst/>
            <a:gdLst/>
            <a:ahLst/>
            <a:cxnLst/>
            <a:rect l="l" t="t" r="r" b="b"/>
            <a:pathLst>
              <a:path w="1168400" h="2438400">
                <a:moveTo>
                  <a:pt x="0" y="0"/>
                </a:moveTo>
                <a:lnTo>
                  <a:pt x="1168400" y="0"/>
                </a:lnTo>
                <a:lnTo>
                  <a:pt x="1168400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  <a:path w="1168400" h="2438400">
                <a:moveTo>
                  <a:pt x="0" y="0"/>
                </a:moveTo>
                <a:lnTo>
                  <a:pt x="1168400" y="0"/>
                </a:lnTo>
                <a:lnTo>
                  <a:pt x="1168400" y="402431"/>
                </a:lnTo>
                <a:lnTo>
                  <a:pt x="0" y="402431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BF2B48A8-FFB7-16FD-2DBF-26AADA35D1FD}"/>
              </a:ext>
            </a:extLst>
          </p:cNvPr>
          <p:cNvSpPr txBox="1"/>
          <p:nvPr/>
        </p:nvSpPr>
        <p:spPr>
          <a:xfrm>
            <a:off x="5520381" y="1963824"/>
            <a:ext cx="759211" cy="300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Comic Sans MS"/>
                <a:cs typeface="Comic Sans MS"/>
              </a:rPr>
              <a:t>Code</a:t>
            </a:r>
            <a:endParaRPr dirty="0">
              <a:latin typeface="Comic Sans MS"/>
              <a:cs typeface="Comic Sans MS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457865CB-147D-4F0A-5B1C-3D87514C2597}"/>
              </a:ext>
            </a:extLst>
          </p:cNvPr>
          <p:cNvSpPr txBox="1"/>
          <p:nvPr/>
        </p:nvSpPr>
        <p:spPr>
          <a:xfrm>
            <a:off x="7151886" y="1798983"/>
            <a:ext cx="832172" cy="300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Arial"/>
                <a:cs typeface="Arial"/>
              </a:rPr>
              <a:t>x0000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76BC7E0-CF7B-0471-D09A-F921D59210C0}"/>
              </a:ext>
            </a:extLst>
          </p:cNvPr>
          <p:cNvSpPr txBox="1"/>
          <p:nvPr/>
        </p:nvSpPr>
        <p:spPr>
          <a:xfrm>
            <a:off x="7308304" y="5274875"/>
            <a:ext cx="864096" cy="300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10" dirty="0" err="1">
                <a:latin typeface="Arial"/>
                <a:cs typeface="Arial"/>
              </a:rPr>
              <a:t>x</a:t>
            </a:r>
            <a:r>
              <a:rPr lang="en-US" sz="2800" spc="-10" dirty="0" err="1">
                <a:latin typeface="Arial"/>
                <a:cs typeface="Arial"/>
              </a:rPr>
              <a:t>FFFF</a:t>
            </a:r>
            <a:endParaRPr sz="2800" spc="-1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922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3392E-746F-454E-1622-ECD9BF8B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Typical</a:t>
            </a:r>
            <a:r>
              <a:rPr lang="en-US" altLang="zh-CN" sz="2800" b="1" kern="0" spc="-10" baseline="0" dirty="0">
                <a:solidFill>
                  <a:srgbClr val="3333CC"/>
                </a:solidFill>
                <a:latin typeface="Arial"/>
                <a:cs typeface="Arial"/>
              </a:rPr>
              <a:t> Arrangement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3B824C-7B84-D6FE-A41C-EB77026B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E37C06-1280-4EB9-6AD6-3C8B698B99A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075382-D77F-EBBB-F718-5A67D18A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B00E2D0-B65C-5D1D-84FE-F120EBE70CD0}"/>
              </a:ext>
            </a:extLst>
          </p:cNvPr>
          <p:cNvSpPr txBox="1"/>
          <p:nvPr/>
        </p:nvSpPr>
        <p:spPr>
          <a:xfrm>
            <a:off x="827584" y="1811762"/>
            <a:ext cx="3456384" cy="161723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4150" marR="5080" indent="-171450" eaLnBrk="1" fontAlgn="auto" hangingPunct="1">
              <a:lnSpc>
                <a:spcPct val="150000"/>
              </a:lnSpc>
              <a:spcBef>
                <a:spcPts val="185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Next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we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have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an</a:t>
            </a:r>
            <a:r>
              <a:rPr sz="24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area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for</a:t>
            </a:r>
            <a:r>
              <a:rPr lang="en-US"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storage</a:t>
            </a:r>
            <a:r>
              <a:rPr sz="24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24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constant </a:t>
            </a:r>
            <a:r>
              <a:rPr sz="24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data</a:t>
            </a:r>
            <a:endParaRPr sz="24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740CF36D-D810-26BA-4998-A584263D1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29645"/>
              </p:ext>
            </p:extLst>
          </p:nvPr>
        </p:nvGraphicFramePr>
        <p:xfrm>
          <a:off x="4432300" y="1968500"/>
          <a:ext cx="3092028" cy="4196804"/>
        </p:xfrm>
        <a:graphic>
          <a:graphicData uri="http://schemas.openxmlformats.org/drawingml/2006/table">
            <a:tbl>
              <a:tblPr firstRow="1" bandRow="1"/>
              <a:tblGrid>
                <a:gridCol w="309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400" spc="-20" dirty="0">
                          <a:latin typeface="Comic Sans MS"/>
                          <a:cs typeface="Comic Sans MS"/>
                        </a:rPr>
                        <a:t>Code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</a:txBody>
                  <a:tcPr marL="0" marR="0" marT="96520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400" dirty="0">
                          <a:latin typeface="Comic Sans MS"/>
                          <a:cs typeface="Comic Sans MS"/>
                        </a:rPr>
                        <a:t>Constant</a:t>
                      </a:r>
                      <a:r>
                        <a:rPr sz="24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4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24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 anchor="ctr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0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>
            <a:extLst>
              <a:ext uri="{FF2B5EF4-FFF2-40B4-BE49-F238E27FC236}">
                <a16:creationId xmlns:a16="http://schemas.microsoft.com/office/drawing/2014/main" id="{61B91FFB-B91F-350A-648D-5A5A0C206C22}"/>
              </a:ext>
            </a:extLst>
          </p:cNvPr>
          <p:cNvSpPr txBox="1"/>
          <p:nvPr/>
        </p:nvSpPr>
        <p:spPr>
          <a:xfrm>
            <a:off x="7740352" y="1827975"/>
            <a:ext cx="832172" cy="300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Arial"/>
                <a:cs typeface="Arial"/>
              </a:rPr>
              <a:t>x0000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B8425E69-E738-2594-2E75-B84E7A7E74D2}"/>
              </a:ext>
            </a:extLst>
          </p:cNvPr>
          <p:cNvSpPr txBox="1"/>
          <p:nvPr/>
        </p:nvSpPr>
        <p:spPr>
          <a:xfrm>
            <a:off x="7670949" y="5865222"/>
            <a:ext cx="864096" cy="300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10" dirty="0" err="1">
                <a:latin typeface="Arial"/>
                <a:cs typeface="Arial"/>
              </a:rPr>
              <a:t>x</a:t>
            </a:r>
            <a:r>
              <a:rPr lang="en-US" sz="2800" spc="-10" dirty="0" err="1">
                <a:latin typeface="Arial"/>
                <a:cs typeface="Arial"/>
              </a:rPr>
              <a:t>FFFF</a:t>
            </a:r>
            <a:endParaRPr sz="2800" spc="-1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49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0F4426-A540-32FE-6911-0AE51DF6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Programming</a:t>
            </a:r>
            <a:r>
              <a:rPr lang="en-US" altLang="zh-CN" spc="-8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pc="-10" dirty="0">
                <a:solidFill>
                  <a:srgbClr val="3333CC"/>
                </a:solidFill>
                <a:latin typeface="Arial"/>
                <a:cs typeface="Arial"/>
              </a:rPr>
              <a:t>Languages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ACACE7-2049-6203-ED1B-A595B0049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cs typeface="Arial"/>
              </a:rPr>
              <a:t>Assembly language is </a:t>
            </a:r>
            <a:r>
              <a:rPr lang="en-US" altLang="zh-CN" spc="-10" dirty="0">
                <a:solidFill>
                  <a:srgbClr val="FF0000"/>
                </a:solidFill>
                <a:latin typeface="Arial"/>
                <a:cs typeface="Arial"/>
              </a:rPr>
              <a:t>low-level</a:t>
            </a:r>
            <a:r>
              <a:rPr lang="en-US" altLang="zh-CN" spc="-10" dirty="0">
                <a:latin typeface="Arial"/>
                <a:cs typeface="Arial"/>
              </a:rPr>
              <a:t>.</a:t>
            </a:r>
          </a:p>
          <a:p>
            <a:r>
              <a:rPr lang="en-US" altLang="zh-CN" dirty="0">
                <a:latin typeface="Arial"/>
                <a:cs typeface="Arial"/>
              </a:rPr>
              <a:t>It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exposes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machine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instructions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and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details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of</a:t>
            </a:r>
            <a:r>
              <a:rPr lang="en-US" altLang="zh-CN" spc="-1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the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ISA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to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spc="-25" dirty="0">
                <a:latin typeface="Arial"/>
                <a:cs typeface="Arial"/>
              </a:rPr>
              <a:t>the </a:t>
            </a:r>
            <a:r>
              <a:rPr lang="en-US" altLang="zh-CN" spc="-10" dirty="0">
                <a:latin typeface="Arial"/>
                <a:cs typeface="Arial"/>
              </a:rPr>
              <a:t>programmer.</a:t>
            </a:r>
            <a:endParaRPr lang="en-US" altLang="zh-CN" dirty="0">
              <a:latin typeface="Arial"/>
              <a:cs typeface="Arial"/>
            </a:endParaRPr>
          </a:p>
          <a:p>
            <a:r>
              <a:rPr lang="en-US" altLang="zh-CN" dirty="0">
                <a:latin typeface="Arial"/>
                <a:cs typeface="Arial"/>
              </a:rPr>
              <a:t>It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is</a:t>
            </a:r>
            <a:r>
              <a:rPr lang="en-US" altLang="zh-CN" spc="-1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ISA-</a:t>
            </a:r>
            <a:r>
              <a:rPr lang="en-US" altLang="zh-CN" spc="-10" dirty="0">
                <a:latin typeface="Arial"/>
                <a:cs typeface="Arial"/>
              </a:rPr>
              <a:t>specific.</a:t>
            </a:r>
            <a:endParaRPr lang="en-US" altLang="zh-CN" dirty="0">
              <a:latin typeface="Arial"/>
              <a:cs typeface="Arial"/>
            </a:endParaRPr>
          </a:p>
          <a:p>
            <a:r>
              <a:rPr lang="en-US" altLang="zh-CN" dirty="0">
                <a:latin typeface="Arial"/>
                <a:cs typeface="Arial"/>
              </a:rPr>
              <a:t>It</a:t>
            </a:r>
            <a:r>
              <a:rPr lang="en-US" altLang="zh-CN" spc="-1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is</a:t>
            </a:r>
            <a:r>
              <a:rPr lang="en-US" altLang="zh-CN" spc="-1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useful</a:t>
            </a:r>
            <a:r>
              <a:rPr lang="en-US" altLang="zh-CN" spc="-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when</a:t>
            </a:r>
            <a:r>
              <a:rPr lang="en-US" altLang="zh-CN" spc="-1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the</a:t>
            </a:r>
            <a:r>
              <a:rPr lang="en-US" altLang="zh-CN" spc="-1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programmer</a:t>
            </a:r>
            <a:r>
              <a:rPr lang="en-US" altLang="zh-CN" spc="-1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needs</a:t>
            </a:r>
            <a:r>
              <a:rPr lang="en-US" altLang="zh-CN" spc="-10" dirty="0">
                <a:latin typeface="Arial"/>
                <a:cs typeface="Arial"/>
              </a:rPr>
              <a:t> fine-</a:t>
            </a:r>
            <a:r>
              <a:rPr lang="en-US" altLang="zh-CN" dirty="0">
                <a:latin typeface="Arial"/>
                <a:cs typeface="Arial"/>
              </a:rPr>
              <a:t>grained</a:t>
            </a:r>
            <a:r>
              <a:rPr lang="en-US" altLang="zh-CN" spc="-10" dirty="0">
                <a:latin typeface="Arial"/>
                <a:cs typeface="Arial"/>
              </a:rPr>
              <a:t> control </a:t>
            </a:r>
            <a:r>
              <a:rPr lang="en-US" altLang="zh-CN" dirty="0">
                <a:latin typeface="Arial"/>
                <a:cs typeface="Arial"/>
              </a:rPr>
              <a:t>of</a:t>
            </a:r>
            <a:r>
              <a:rPr lang="en-US" altLang="zh-CN" spc="-2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instruction</a:t>
            </a:r>
            <a:r>
              <a:rPr lang="en-US" altLang="zh-CN" spc="-2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flow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and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memory</a:t>
            </a:r>
            <a:r>
              <a:rPr lang="en-US" altLang="zh-CN" spc="-20" dirty="0">
                <a:latin typeface="Arial"/>
                <a:cs typeface="Arial"/>
              </a:rPr>
              <a:t> </a:t>
            </a:r>
            <a:r>
              <a:rPr lang="en-US" altLang="zh-CN" spc="-10" dirty="0">
                <a:latin typeface="Arial"/>
                <a:cs typeface="Arial"/>
              </a:rPr>
              <a:t>usage.</a:t>
            </a:r>
            <a:endParaRPr lang="en-US" altLang="zh-CN" dirty="0">
              <a:latin typeface="Arial"/>
              <a:cs typeface="Arial"/>
            </a:endParaRPr>
          </a:p>
          <a:p>
            <a:r>
              <a:rPr lang="en-US" altLang="zh-CN" dirty="0">
                <a:latin typeface="Arial"/>
                <a:cs typeface="Arial"/>
              </a:rPr>
              <a:t>A</a:t>
            </a:r>
            <a:r>
              <a:rPr lang="en-US" altLang="zh-CN" spc="-5" dirty="0">
                <a:latin typeface="Arial"/>
                <a:cs typeface="Arial"/>
              </a:rPr>
              <a:t> </a:t>
            </a:r>
            <a:r>
              <a:rPr lang="en-US" altLang="zh-CN" spc="-10" dirty="0">
                <a:solidFill>
                  <a:srgbClr val="FF0000"/>
                </a:solidFill>
                <a:latin typeface="Arial"/>
                <a:cs typeface="Arial"/>
              </a:rPr>
              <a:t>high-</a:t>
            </a:r>
            <a:r>
              <a:rPr lang="en-US" altLang="zh-CN" dirty="0">
                <a:solidFill>
                  <a:srgbClr val="FF0000"/>
                </a:solidFill>
                <a:latin typeface="Arial"/>
                <a:cs typeface="Arial"/>
              </a:rPr>
              <a:t>level language</a:t>
            </a:r>
            <a:r>
              <a:rPr lang="en-US" altLang="zh-CN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provides</a:t>
            </a:r>
            <a:r>
              <a:rPr lang="en-US" altLang="zh-CN" spc="-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a computational </a:t>
            </a:r>
            <a:r>
              <a:rPr lang="en-US" altLang="zh-CN" spc="-10" dirty="0">
                <a:latin typeface="Arial"/>
                <a:cs typeface="Arial"/>
              </a:rPr>
              <a:t>abstraction </a:t>
            </a:r>
            <a:r>
              <a:rPr lang="en-US" altLang="zh-CN" dirty="0">
                <a:latin typeface="Arial"/>
                <a:cs typeface="Arial"/>
              </a:rPr>
              <a:t>that</a:t>
            </a:r>
            <a:r>
              <a:rPr lang="en-US" altLang="zh-CN" spc="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is</a:t>
            </a:r>
            <a:r>
              <a:rPr lang="en-US" altLang="zh-CN" spc="20" dirty="0">
                <a:latin typeface="Arial"/>
                <a:cs typeface="Arial"/>
              </a:rPr>
              <a:t> </a:t>
            </a:r>
            <a:r>
              <a:rPr lang="en-US" altLang="zh-CN" spc="-10" dirty="0">
                <a:latin typeface="Arial"/>
                <a:cs typeface="Arial"/>
              </a:rPr>
              <a:t>machine-independent.</a:t>
            </a:r>
            <a:endParaRPr lang="en-US" altLang="zh-CN" dirty="0">
              <a:latin typeface="Arial"/>
              <a:cs typeface="Arial"/>
            </a:endParaRPr>
          </a:p>
          <a:p>
            <a:pPr marL="529590" marR="614680" lvl="2" indent="-116205">
              <a:lnSpc>
                <a:spcPct val="150000"/>
              </a:lnSpc>
              <a:spcBef>
                <a:spcPts val="235"/>
              </a:spcBef>
              <a:buChar char="•"/>
              <a:tabLst>
                <a:tab pos="530860" algn="l"/>
              </a:tabLst>
            </a:pPr>
            <a:r>
              <a:rPr lang="en-US" altLang="zh-CN" sz="2000" dirty="0">
                <a:solidFill>
                  <a:srgbClr val="191966"/>
                </a:solidFill>
                <a:latin typeface="Arial"/>
                <a:cs typeface="Arial"/>
              </a:rPr>
              <a:t>Symbolic</a:t>
            </a:r>
            <a:r>
              <a:rPr lang="en-US" altLang="zh-CN" sz="2000" spc="-10" dirty="0">
                <a:solidFill>
                  <a:srgbClr val="191966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191966"/>
                </a:solidFill>
                <a:latin typeface="Arial"/>
                <a:cs typeface="Arial"/>
              </a:rPr>
              <a:t>names</a:t>
            </a:r>
            <a:r>
              <a:rPr lang="en-US" altLang="zh-CN" sz="2000" spc="-10" dirty="0">
                <a:solidFill>
                  <a:srgbClr val="191966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cs typeface="Arial"/>
              </a:rPr>
              <a:t>(variables)</a:t>
            </a:r>
            <a:r>
              <a:rPr lang="en-US" altLang="zh-CN" sz="2000" spc="-5" dirty="0"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cs typeface="Arial"/>
              </a:rPr>
              <a:t>instead</a:t>
            </a:r>
            <a:r>
              <a:rPr lang="en-US" altLang="zh-CN" sz="2000" spc="-10" dirty="0"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cs typeface="Arial"/>
              </a:rPr>
              <a:t>of</a:t>
            </a:r>
            <a:r>
              <a:rPr lang="en-US" altLang="zh-CN" sz="2000" spc="-15" dirty="0"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cs typeface="Arial"/>
              </a:rPr>
              <a:t>registers</a:t>
            </a:r>
            <a:r>
              <a:rPr lang="en-US" altLang="zh-CN" sz="2000" spc="-5" dirty="0"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cs typeface="Arial"/>
              </a:rPr>
              <a:t>and</a:t>
            </a:r>
            <a:r>
              <a:rPr lang="en-US" altLang="zh-CN" sz="2000" spc="-10" dirty="0">
                <a:latin typeface="Arial"/>
                <a:cs typeface="Arial"/>
              </a:rPr>
              <a:t> memory 	locations.</a:t>
            </a:r>
            <a:endParaRPr lang="en-US" altLang="zh-CN" sz="2000" dirty="0">
              <a:latin typeface="Arial"/>
              <a:cs typeface="Arial"/>
            </a:endParaRPr>
          </a:p>
          <a:p>
            <a:pPr marL="529590" lvl="2" indent="-116205">
              <a:lnSpc>
                <a:spcPct val="150000"/>
              </a:lnSpc>
              <a:spcBef>
                <a:spcPts val="190"/>
              </a:spcBef>
              <a:buChar char="•"/>
              <a:tabLst>
                <a:tab pos="529590" algn="l"/>
              </a:tabLst>
            </a:pPr>
            <a:r>
              <a:rPr lang="en-US" altLang="zh-CN" sz="2000" spc="-10" dirty="0">
                <a:solidFill>
                  <a:srgbClr val="191966"/>
                </a:solidFill>
                <a:latin typeface="Arial"/>
                <a:cs typeface="Arial"/>
              </a:rPr>
              <a:t>High-</a:t>
            </a:r>
            <a:r>
              <a:rPr lang="en-US" altLang="zh-CN" sz="2000" dirty="0">
                <a:solidFill>
                  <a:srgbClr val="191966"/>
                </a:solidFill>
                <a:latin typeface="Arial"/>
                <a:cs typeface="Arial"/>
              </a:rPr>
              <a:t>level operators</a:t>
            </a:r>
            <a:r>
              <a:rPr lang="en-US" altLang="zh-CN" sz="2000" dirty="0">
                <a:latin typeface="Arial"/>
                <a:cs typeface="Arial"/>
              </a:rPr>
              <a:t>:</a:t>
            </a:r>
            <a:r>
              <a:rPr lang="en-US" altLang="zh-CN" sz="2000" spc="-10" dirty="0"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cs typeface="Arial"/>
              </a:rPr>
              <a:t>multiply,</a:t>
            </a:r>
            <a:r>
              <a:rPr lang="en-US" altLang="zh-CN" sz="2000" spc="-10" dirty="0"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cs typeface="Arial"/>
              </a:rPr>
              <a:t>divide,</a:t>
            </a:r>
            <a:r>
              <a:rPr lang="en-US" altLang="zh-CN" sz="2000" spc="-5" dirty="0"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cs typeface="Arial"/>
              </a:rPr>
              <a:t>shift,</a:t>
            </a:r>
            <a:r>
              <a:rPr lang="en-US" altLang="zh-CN" sz="2000" spc="-10" dirty="0">
                <a:latin typeface="Arial"/>
                <a:cs typeface="Arial"/>
              </a:rPr>
              <a:t> </a:t>
            </a:r>
            <a:r>
              <a:rPr lang="en-US" altLang="zh-CN" sz="2000" spc="-25" dirty="0">
                <a:latin typeface="Arial"/>
                <a:cs typeface="Arial"/>
              </a:rPr>
              <a:t>...</a:t>
            </a:r>
            <a:endParaRPr lang="en-US" altLang="zh-CN" sz="2000" dirty="0">
              <a:latin typeface="Arial"/>
              <a:cs typeface="Arial"/>
            </a:endParaRPr>
          </a:p>
          <a:p>
            <a:endParaRPr lang="en-US" altLang="zh-CN" dirty="0">
              <a:latin typeface="Arial"/>
              <a:cs typeface="Arial"/>
            </a:endParaRP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7D305-8257-F647-4EEF-203659FB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69A099-1B01-304F-3203-D16E82BF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93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BEBD4-2FE3-9370-313A-9A4E95CA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Typical</a:t>
            </a:r>
            <a:r>
              <a:rPr lang="en-US" altLang="zh-CN" sz="2800" b="1" kern="0" spc="-10" baseline="0" dirty="0">
                <a:solidFill>
                  <a:srgbClr val="3333CC"/>
                </a:solidFill>
                <a:latin typeface="Arial"/>
                <a:cs typeface="Arial"/>
              </a:rPr>
              <a:t> Arrangement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0C908C-B828-E884-A2C0-94042938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077B15-6A90-C273-FBE8-5FC42907D3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126C95-643E-D0DD-10A2-B0087FEB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AC4FD306-92FB-33CE-A35A-AEED91AE3762}"/>
              </a:ext>
            </a:extLst>
          </p:cNvPr>
          <p:cNvSpPr txBox="1"/>
          <p:nvPr/>
        </p:nvSpPr>
        <p:spPr>
          <a:xfrm>
            <a:off x="1043608" y="1484784"/>
            <a:ext cx="2880320" cy="8034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4150" marR="5080" indent="-171450" eaLnBrk="1" fontAlgn="auto" hangingPunct="1">
              <a:lnSpc>
                <a:spcPct val="150000"/>
              </a:lnSpc>
              <a:spcBef>
                <a:spcPts val="185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Data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that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may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be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changed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follows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D35662A5-9705-0027-6C3C-8A38A19A9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97552"/>
              </p:ext>
            </p:extLst>
          </p:nvPr>
        </p:nvGraphicFramePr>
        <p:xfrm>
          <a:off x="4855608" y="1944458"/>
          <a:ext cx="2236672" cy="3788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8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Code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Constant</a:t>
                      </a:r>
                      <a:r>
                        <a:rPr sz="16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Alterable</a:t>
                      </a:r>
                      <a:r>
                        <a:rPr sz="16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7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1">
            <a:extLst>
              <a:ext uri="{FF2B5EF4-FFF2-40B4-BE49-F238E27FC236}">
                <a16:creationId xmlns:a16="http://schemas.microsoft.com/office/drawing/2014/main" id="{C05FC405-15BE-B823-6EC5-908A1410F21C}"/>
              </a:ext>
            </a:extLst>
          </p:cNvPr>
          <p:cNvSpPr txBox="1"/>
          <p:nvPr/>
        </p:nvSpPr>
        <p:spPr>
          <a:xfrm>
            <a:off x="7151886" y="1798983"/>
            <a:ext cx="832172" cy="300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Arial"/>
                <a:cs typeface="Arial"/>
              </a:rPr>
              <a:t>x0000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07C47F0C-39C5-8A5B-0437-430E2BA920AE}"/>
              </a:ext>
            </a:extLst>
          </p:cNvPr>
          <p:cNvSpPr txBox="1"/>
          <p:nvPr/>
        </p:nvSpPr>
        <p:spPr>
          <a:xfrm>
            <a:off x="7308304" y="5274875"/>
            <a:ext cx="864096" cy="300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10" dirty="0" err="1">
                <a:latin typeface="Arial"/>
                <a:cs typeface="Arial"/>
              </a:rPr>
              <a:t>x</a:t>
            </a:r>
            <a:r>
              <a:rPr lang="en-US" sz="2800" spc="-10" dirty="0" err="1">
                <a:latin typeface="Arial"/>
                <a:cs typeface="Arial"/>
              </a:rPr>
              <a:t>FFFF</a:t>
            </a:r>
            <a:endParaRPr sz="2800" spc="-1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500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CA1BF8-16F9-737E-C8F6-7E4F248A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Typical</a:t>
            </a:r>
            <a:r>
              <a:rPr lang="en-US" altLang="zh-CN" sz="2800" b="1" kern="0" spc="-10" baseline="0" dirty="0">
                <a:solidFill>
                  <a:srgbClr val="3333CC"/>
                </a:solidFill>
                <a:latin typeface="Arial"/>
                <a:cs typeface="Arial"/>
              </a:rPr>
              <a:t> Arrangement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BAEC11-2B5A-88F1-3A1B-C935E18E9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73A5BD-3F4C-6055-DDAC-D7D6F043CB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9E2BE1-A58E-D62E-F3CE-90A31BE1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C7D98F51-00DF-AB7B-04D0-FF7FCD45C91A}"/>
              </a:ext>
            </a:extLst>
          </p:cNvPr>
          <p:cNvSpPr txBox="1"/>
          <p:nvPr/>
        </p:nvSpPr>
        <p:spPr>
          <a:xfrm>
            <a:off x="879281" y="3270150"/>
            <a:ext cx="3240360" cy="245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395" marR="5080" indent="-171450" eaLnBrk="1" fontAlgn="auto" hangingPunct="1">
              <a:lnSpc>
                <a:spcPct val="99000"/>
              </a:lnSpc>
              <a:spcBef>
                <a:spcPts val="885"/>
              </a:spcBef>
              <a:spcAft>
                <a:spcPts val="0"/>
              </a:spcAft>
              <a:buFontTx/>
              <a:buChar char="•"/>
              <a:tabLst>
                <a:tab pos="366395" algn="l"/>
              </a:tabLst>
            </a:pP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These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three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items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comprise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what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considered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static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area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memory.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 </a:t>
            </a:r>
            <a:r>
              <a:rPr sz="2000" kern="0" baseline="0" dirty="0">
                <a:solidFill>
                  <a:srgbClr val="009973"/>
                </a:solidFill>
                <a:latin typeface="Arial"/>
                <a:cs typeface="Arial"/>
              </a:rPr>
              <a:t>static</a:t>
            </a:r>
            <a:r>
              <a:rPr sz="2000" kern="0" spc="-20" baseline="0" dirty="0">
                <a:solidFill>
                  <a:srgbClr val="009973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rgbClr val="009973"/>
                </a:solidFill>
                <a:latin typeface="Arial"/>
                <a:cs typeface="Arial"/>
              </a:rPr>
              <a:t>area</a:t>
            </a:r>
            <a:r>
              <a:rPr sz="2000" kern="0" spc="-15" baseline="0" dirty="0">
                <a:solidFill>
                  <a:srgbClr val="009973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rgbClr val="009973"/>
                </a:solidFill>
                <a:latin typeface="Arial"/>
                <a:cs typeface="Arial"/>
              </a:rPr>
              <a:t>details</a:t>
            </a:r>
            <a:r>
              <a:rPr sz="2000" kern="0" spc="-15" baseline="0" dirty="0">
                <a:solidFill>
                  <a:srgbClr val="009973"/>
                </a:solidFill>
                <a:latin typeface="Arial"/>
                <a:cs typeface="Arial"/>
              </a:rPr>
              <a:t>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(size,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what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where,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etc.)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are </a:t>
            </a:r>
            <a:r>
              <a:rPr sz="2000" kern="0" baseline="0" dirty="0">
                <a:solidFill>
                  <a:srgbClr val="009973"/>
                </a:solidFill>
                <a:latin typeface="Arial"/>
                <a:cs typeface="Arial"/>
              </a:rPr>
              <a:t>known</a:t>
            </a:r>
            <a:r>
              <a:rPr sz="2000" kern="0" spc="-20" baseline="0" dirty="0">
                <a:solidFill>
                  <a:srgbClr val="009973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rgbClr val="009973"/>
                </a:solidFill>
                <a:latin typeface="Arial"/>
                <a:cs typeface="Arial"/>
              </a:rPr>
              <a:t>at</a:t>
            </a:r>
            <a:r>
              <a:rPr sz="2000" kern="0" spc="-20" baseline="0" dirty="0">
                <a:solidFill>
                  <a:srgbClr val="009973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rgbClr val="009973"/>
                </a:solidFill>
                <a:latin typeface="Arial"/>
                <a:cs typeface="Arial"/>
              </a:rPr>
              <a:t>translation</a:t>
            </a:r>
            <a:r>
              <a:rPr sz="2000" kern="0" spc="-20" baseline="0" dirty="0">
                <a:solidFill>
                  <a:srgbClr val="009973"/>
                </a:solidFill>
                <a:latin typeface="Arial"/>
                <a:cs typeface="Arial"/>
              </a:rPr>
              <a:t> </a:t>
            </a:r>
            <a:r>
              <a:rPr sz="2000" kern="0" spc="-25" baseline="0" dirty="0">
                <a:solidFill>
                  <a:srgbClr val="009973"/>
                </a:solidFill>
                <a:latin typeface="Arial"/>
                <a:cs typeface="Arial"/>
              </a:rPr>
              <a:t>or </a:t>
            </a:r>
            <a:r>
              <a:rPr sz="2000" kern="0" baseline="0" dirty="0">
                <a:solidFill>
                  <a:srgbClr val="009973"/>
                </a:solidFill>
                <a:latin typeface="Arial"/>
                <a:cs typeface="Arial"/>
              </a:rPr>
              <a:t>compile</a:t>
            </a:r>
            <a:r>
              <a:rPr sz="2000" kern="0" spc="-15" baseline="0" dirty="0">
                <a:solidFill>
                  <a:srgbClr val="009973"/>
                </a:solidFill>
                <a:latin typeface="Arial"/>
                <a:cs typeface="Arial"/>
              </a:rPr>
              <a:t> </a:t>
            </a:r>
            <a:r>
              <a:rPr sz="2000" kern="0" spc="-10" baseline="0" dirty="0">
                <a:solidFill>
                  <a:srgbClr val="009973"/>
                </a:solidFill>
                <a:latin typeface="Arial"/>
                <a:cs typeface="Arial"/>
              </a:rPr>
              <a:t>time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7C72AE03-B6E4-7F41-74C9-1AFFA7D80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53561"/>
              </p:ext>
            </p:extLst>
          </p:nvPr>
        </p:nvGraphicFramePr>
        <p:xfrm>
          <a:off x="4941838" y="1459780"/>
          <a:ext cx="2155924" cy="3620740"/>
        </p:xfrm>
        <a:graphic>
          <a:graphicData uri="http://schemas.openxmlformats.org/drawingml/2006/table">
            <a:tbl>
              <a:tblPr firstRow="1" bandRow="1"/>
              <a:tblGrid>
                <a:gridCol w="215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0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Code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Constant</a:t>
                      </a:r>
                      <a:r>
                        <a:rPr sz="16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Alterable</a:t>
                      </a:r>
                      <a:r>
                        <a:rPr sz="16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0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3AD850F7-FA1C-A074-3713-3E20BAA750D8}"/>
              </a:ext>
            </a:extLst>
          </p:cNvPr>
          <p:cNvSpPr/>
          <p:nvPr/>
        </p:nvSpPr>
        <p:spPr>
          <a:xfrm>
            <a:off x="4551351" y="1504569"/>
            <a:ext cx="359711" cy="1462610"/>
          </a:xfrm>
          <a:custGeom>
            <a:avLst/>
            <a:gdLst/>
            <a:ahLst/>
            <a:cxnLst/>
            <a:rect l="l" t="t" r="r" b="b"/>
            <a:pathLst>
              <a:path w="194945" h="1012189">
                <a:moveTo>
                  <a:pt x="194468" y="1012031"/>
                </a:moveTo>
                <a:lnTo>
                  <a:pt x="156620" y="1005404"/>
                </a:lnTo>
                <a:lnTo>
                  <a:pt x="125713" y="987330"/>
                </a:lnTo>
                <a:lnTo>
                  <a:pt x="104874" y="960523"/>
                </a:lnTo>
                <a:lnTo>
                  <a:pt x="97233" y="927696"/>
                </a:lnTo>
                <a:lnTo>
                  <a:pt x="97234" y="590350"/>
                </a:lnTo>
                <a:lnTo>
                  <a:pt x="89593" y="557523"/>
                </a:lnTo>
                <a:lnTo>
                  <a:pt x="68755" y="530717"/>
                </a:lnTo>
                <a:lnTo>
                  <a:pt x="37848" y="512643"/>
                </a:lnTo>
                <a:lnTo>
                  <a:pt x="0" y="506016"/>
                </a:lnTo>
                <a:lnTo>
                  <a:pt x="37848" y="499388"/>
                </a:lnTo>
                <a:lnTo>
                  <a:pt x="68755" y="481314"/>
                </a:lnTo>
                <a:lnTo>
                  <a:pt x="89593" y="454507"/>
                </a:lnTo>
                <a:lnTo>
                  <a:pt x="97234" y="421680"/>
                </a:lnTo>
                <a:lnTo>
                  <a:pt x="97234" y="84334"/>
                </a:lnTo>
                <a:lnTo>
                  <a:pt x="104875" y="51507"/>
                </a:lnTo>
                <a:lnTo>
                  <a:pt x="125714" y="24701"/>
                </a:lnTo>
                <a:lnTo>
                  <a:pt x="156621" y="6627"/>
                </a:lnTo>
                <a:lnTo>
                  <a:pt x="19446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5BF672BE-99E5-3516-01C6-EA6F95B733E9}"/>
              </a:ext>
            </a:extLst>
          </p:cNvPr>
          <p:cNvSpPr txBox="1"/>
          <p:nvPr/>
        </p:nvSpPr>
        <p:spPr>
          <a:xfrm>
            <a:off x="3970520" y="2106351"/>
            <a:ext cx="7498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Static</a:t>
            </a:r>
            <a:endParaRPr sz="12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BD6BA9A7-172C-F4D5-5408-AE96D1A23A95}"/>
              </a:ext>
            </a:extLst>
          </p:cNvPr>
          <p:cNvSpPr txBox="1"/>
          <p:nvPr/>
        </p:nvSpPr>
        <p:spPr>
          <a:xfrm>
            <a:off x="7167745" y="1436601"/>
            <a:ext cx="55772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x0000</a:t>
            </a:r>
            <a:endParaRPr sz="14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AF424F74-59F3-DCA8-1B97-53604D773CE9}"/>
              </a:ext>
            </a:extLst>
          </p:cNvPr>
          <p:cNvSpPr txBox="1"/>
          <p:nvPr/>
        </p:nvSpPr>
        <p:spPr>
          <a:xfrm>
            <a:off x="7199131" y="4950388"/>
            <a:ext cx="778007" cy="260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lnSpc>
                <a:spcPts val="944"/>
              </a:lnSpc>
              <a:spcBef>
                <a:spcPts val="100"/>
              </a:spcBef>
              <a:spcAft>
                <a:spcPts val="0"/>
              </a:spcAft>
            </a:pPr>
            <a:r>
              <a:rPr sz="1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xFFFF</a:t>
            </a:r>
            <a:endParaRPr sz="8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R="5080" algn="r" eaLnBrk="1" fontAlgn="auto" hangingPunct="1">
              <a:lnSpc>
                <a:spcPts val="1065"/>
              </a:lnSpc>
              <a:spcBef>
                <a:spcPts val="0"/>
              </a:spcBef>
              <a:spcAft>
                <a:spcPts val="0"/>
              </a:spcAft>
            </a:pPr>
            <a:endParaRPr sz="9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863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80B212-12AC-4DB6-9080-8AC5E542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Typical</a:t>
            </a:r>
            <a:r>
              <a:rPr lang="en-US" altLang="zh-CN" sz="2800" b="1" kern="0" spc="-35" baseline="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Arrangement:</a:t>
            </a:r>
            <a:r>
              <a:rPr lang="en-US" altLang="zh-CN" sz="2800" b="1" kern="0" spc="-25" baseline="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kern="0" spc="-20" baseline="0" dirty="0">
                <a:solidFill>
                  <a:srgbClr val="3333CC"/>
                </a:solidFill>
                <a:latin typeface="Arial"/>
                <a:cs typeface="Arial"/>
              </a:rPr>
              <a:t>Heap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9CDCB2-0D60-27F2-ADB1-220F6671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C7FB6F-59BF-2F33-EFB9-3901E36C8B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64F665-15B0-4648-CDB0-9B3D5808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A003EEBB-58BD-EF9F-07D0-F63FCA8E8BD8}"/>
              </a:ext>
            </a:extLst>
          </p:cNvPr>
          <p:cNvSpPr txBox="1"/>
          <p:nvPr/>
        </p:nvSpPr>
        <p:spPr>
          <a:xfrm>
            <a:off x="931410" y="2102675"/>
            <a:ext cx="3369886" cy="3136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marR="214629" indent="-169545" eaLnBrk="1" fontAlgn="auto" hangingPunct="1">
              <a:spcBef>
                <a:spcPts val="100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Immediately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above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 	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static area</a:t>
            </a:r>
            <a:r>
              <a:rPr lang="en-US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heap 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located.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2245" marR="114300" indent="-169545" eaLnBrk="1" fontAlgn="auto" hangingPunct="1">
              <a:spcBef>
                <a:spcPts val="215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 heap</a:t>
            </a:r>
            <a:r>
              <a:rPr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can</a:t>
            </a:r>
            <a:r>
              <a:rPr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expand 	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upward as the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program 	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dynamically</a:t>
            </a:r>
            <a:r>
              <a:rPr kern="0" spc="-3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requests 	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additional</a:t>
            </a:r>
            <a:r>
              <a:rPr kern="0" spc="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storage</a:t>
            </a:r>
            <a:r>
              <a:rPr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space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448309" lvl="1" indent="-171450" eaLnBrk="1" fontAlgn="auto" hangingPunct="1">
              <a:spcBef>
                <a:spcPts val="200"/>
              </a:spcBef>
              <a:spcAft>
                <a:spcPts val="0"/>
              </a:spcAft>
              <a:buFontTx/>
              <a:buChar char="•"/>
              <a:tabLst>
                <a:tab pos="448309" algn="l"/>
              </a:tabLst>
            </a:pP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malloc()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2245" marR="5080" indent="-169545" eaLnBrk="1" fontAlgn="auto" hangingPunct="1">
              <a:spcBef>
                <a:spcPts val="229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In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most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cases,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runtime	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environment</a:t>
            </a:r>
            <a:r>
              <a:rPr lang="en-US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manages 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 	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heap for</a:t>
            </a:r>
            <a:r>
              <a:rPr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user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603BBF7D-FC3F-96E0-8F35-CA788498FC3C}"/>
              </a:ext>
            </a:extLst>
          </p:cNvPr>
          <p:cNvSpPr/>
          <p:nvPr/>
        </p:nvSpPr>
        <p:spPr>
          <a:xfrm>
            <a:off x="4477914" y="1812996"/>
            <a:ext cx="353236" cy="1520141"/>
          </a:xfrm>
          <a:custGeom>
            <a:avLst/>
            <a:gdLst/>
            <a:ahLst/>
            <a:cxnLst/>
            <a:rect l="l" t="t" r="r" b="b"/>
            <a:pathLst>
              <a:path w="194945" h="1012190">
                <a:moveTo>
                  <a:pt x="194468" y="1012031"/>
                </a:moveTo>
                <a:lnTo>
                  <a:pt x="156620" y="1005404"/>
                </a:lnTo>
                <a:lnTo>
                  <a:pt x="125713" y="987330"/>
                </a:lnTo>
                <a:lnTo>
                  <a:pt x="104874" y="960523"/>
                </a:lnTo>
                <a:lnTo>
                  <a:pt x="97233" y="927696"/>
                </a:lnTo>
                <a:lnTo>
                  <a:pt x="97234" y="590350"/>
                </a:lnTo>
                <a:lnTo>
                  <a:pt x="89593" y="557523"/>
                </a:lnTo>
                <a:lnTo>
                  <a:pt x="68755" y="530717"/>
                </a:lnTo>
                <a:lnTo>
                  <a:pt x="37848" y="512643"/>
                </a:lnTo>
                <a:lnTo>
                  <a:pt x="0" y="506016"/>
                </a:lnTo>
                <a:lnTo>
                  <a:pt x="37848" y="499388"/>
                </a:lnTo>
                <a:lnTo>
                  <a:pt x="68755" y="481314"/>
                </a:lnTo>
                <a:lnTo>
                  <a:pt x="89593" y="454507"/>
                </a:lnTo>
                <a:lnTo>
                  <a:pt x="97234" y="421680"/>
                </a:lnTo>
                <a:lnTo>
                  <a:pt x="97234" y="84334"/>
                </a:lnTo>
                <a:lnTo>
                  <a:pt x="104875" y="51507"/>
                </a:lnTo>
                <a:lnTo>
                  <a:pt x="125714" y="24701"/>
                </a:lnTo>
                <a:lnTo>
                  <a:pt x="156621" y="6627"/>
                </a:lnTo>
                <a:lnTo>
                  <a:pt x="19446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7CEA1A60-9FFA-2800-55EE-1ABFBD2ADC85}"/>
              </a:ext>
            </a:extLst>
          </p:cNvPr>
          <p:cNvSpPr txBox="1"/>
          <p:nvPr/>
        </p:nvSpPr>
        <p:spPr>
          <a:xfrm>
            <a:off x="4258197" y="2060848"/>
            <a:ext cx="181332" cy="76517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eaLnBrk="1" fontAlgn="auto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Static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aphicFrame>
        <p:nvGraphicFramePr>
          <p:cNvPr id="11" name="object 14">
            <a:extLst>
              <a:ext uri="{FF2B5EF4-FFF2-40B4-BE49-F238E27FC236}">
                <a16:creationId xmlns:a16="http://schemas.microsoft.com/office/drawing/2014/main" id="{3E3EAD14-B3AC-B043-8166-E0D25C2E1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17154"/>
              </p:ext>
            </p:extLst>
          </p:nvPr>
        </p:nvGraphicFramePr>
        <p:xfrm>
          <a:off x="4831150" y="1785060"/>
          <a:ext cx="2117114" cy="3660164"/>
        </p:xfrm>
        <a:graphic>
          <a:graphicData uri="http://schemas.openxmlformats.org/drawingml/2006/table">
            <a:tbl>
              <a:tblPr firstRow="1" bandRow="1"/>
              <a:tblGrid>
                <a:gridCol w="2117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spc="-20" dirty="0">
                          <a:latin typeface="Comic Sans MS"/>
                          <a:cs typeface="Comic Sans MS"/>
                        </a:rPr>
                        <a:t>Code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Constant</a:t>
                      </a:r>
                      <a:r>
                        <a:rPr sz="18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Alterable</a:t>
                      </a:r>
                      <a:r>
                        <a:rPr sz="18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spc="-20" dirty="0">
                          <a:latin typeface="Comic Sans MS"/>
                          <a:cs typeface="Comic Sans MS"/>
                        </a:rPr>
                        <a:t>Heap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ysDash"/>
                    </a:lnL>
                    <a:lnR w="19050">
                      <a:solidFill>
                        <a:srgbClr val="000000"/>
                      </a:solidFill>
                      <a:prstDash val="sysDash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4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15">
            <a:extLst>
              <a:ext uri="{FF2B5EF4-FFF2-40B4-BE49-F238E27FC236}">
                <a16:creationId xmlns:a16="http://schemas.microsoft.com/office/drawing/2014/main" id="{A2008765-6AEA-811F-F64B-D5DF3F476A95}"/>
              </a:ext>
            </a:extLst>
          </p:cNvPr>
          <p:cNvSpPr/>
          <p:nvPr/>
        </p:nvSpPr>
        <p:spPr>
          <a:xfrm>
            <a:off x="5785391" y="3811747"/>
            <a:ext cx="207109" cy="386234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38100" y="142875"/>
                </a:moveTo>
                <a:lnTo>
                  <a:pt x="0" y="142875"/>
                </a:lnTo>
                <a:lnTo>
                  <a:pt x="57150" y="257175"/>
                </a:lnTo>
                <a:lnTo>
                  <a:pt x="104775" y="161925"/>
                </a:lnTo>
                <a:lnTo>
                  <a:pt x="38100" y="161925"/>
                </a:lnTo>
                <a:lnTo>
                  <a:pt x="38100" y="142875"/>
                </a:lnTo>
                <a:close/>
              </a:path>
              <a:path w="114300" h="257175">
                <a:moveTo>
                  <a:pt x="76200" y="0"/>
                </a:moveTo>
                <a:lnTo>
                  <a:pt x="38100" y="0"/>
                </a:lnTo>
                <a:lnTo>
                  <a:pt x="38100" y="161925"/>
                </a:lnTo>
                <a:lnTo>
                  <a:pt x="76200" y="161925"/>
                </a:lnTo>
                <a:lnTo>
                  <a:pt x="76200" y="0"/>
                </a:lnTo>
                <a:close/>
              </a:path>
              <a:path w="114300" h="257175">
                <a:moveTo>
                  <a:pt x="114300" y="142875"/>
                </a:moveTo>
                <a:lnTo>
                  <a:pt x="76200" y="142875"/>
                </a:lnTo>
                <a:lnTo>
                  <a:pt x="76200" y="161925"/>
                </a:lnTo>
                <a:lnTo>
                  <a:pt x="104775" y="161925"/>
                </a:lnTo>
                <a:lnTo>
                  <a:pt x="114300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9D512CC2-D9F1-DD52-0D5B-6C56801BA28A}"/>
              </a:ext>
            </a:extLst>
          </p:cNvPr>
          <p:cNvSpPr txBox="1"/>
          <p:nvPr/>
        </p:nvSpPr>
        <p:spPr>
          <a:xfrm>
            <a:off x="7022636" y="1746615"/>
            <a:ext cx="55772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x0000</a:t>
            </a:r>
            <a:endParaRPr sz="14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5D3766A5-BB96-7F9E-A397-72573F0FB5BC}"/>
              </a:ext>
            </a:extLst>
          </p:cNvPr>
          <p:cNvSpPr txBox="1"/>
          <p:nvPr/>
        </p:nvSpPr>
        <p:spPr>
          <a:xfrm>
            <a:off x="7029008" y="5315092"/>
            <a:ext cx="778007" cy="260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lnSpc>
                <a:spcPts val="944"/>
              </a:lnSpc>
              <a:spcBef>
                <a:spcPts val="100"/>
              </a:spcBef>
              <a:spcAft>
                <a:spcPts val="0"/>
              </a:spcAft>
            </a:pPr>
            <a:r>
              <a:rPr sz="1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xFFFF</a:t>
            </a:r>
            <a:endParaRPr sz="8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R="5080" algn="r" eaLnBrk="1" fontAlgn="auto" hangingPunct="1">
              <a:lnSpc>
                <a:spcPts val="1065"/>
              </a:lnSpc>
              <a:spcBef>
                <a:spcPts val="0"/>
              </a:spcBef>
              <a:spcAft>
                <a:spcPts val="0"/>
              </a:spcAft>
            </a:pPr>
            <a:endParaRPr sz="9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345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7E1DBD-11AA-FB1A-A588-BB458CB4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Typical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Arrangement: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stack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local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variables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A0F08C-63AF-654C-7D56-219E0877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875A59-5369-4602-CD37-1458029075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EAFE07-E116-8643-F798-0068597E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8CC7C3A-C1EF-C70B-D21C-A1E1FC8436FD}"/>
              </a:ext>
            </a:extLst>
          </p:cNvPr>
          <p:cNvSpPr txBox="1"/>
          <p:nvPr/>
        </p:nvSpPr>
        <p:spPr>
          <a:xfrm>
            <a:off x="1020161" y="1340768"/>
            <a:ext cx="2636911" cy="390042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4150" marR="72390" indent="-171450" eaLnBrk="1" fontAlgn="auto" hangingPunct="1">
              <a:spcBef>
                <a:spcPts val="114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Finally,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activation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stack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starts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in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high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memory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and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can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grow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down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as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space</a:t>
            </a:r>
            <a:r>
              <a:rPr sz="20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needed.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4150" marR="5080" indent="-171450" eaLnBrk="1" fontAlgn="auto" hangingPunct="1">
              <a:spcBef>
                <a:spcPts val="450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sz="2000" kern="0" baseline="0" dirty="0">
                <a:solidFill>
                  <a:srgbClr val="C00000"/>
                </a:solidFill>
                <a:latin typeface="Arial"/>
                <a:cs typeface="Arial"/>
              </a:rPr>
              <a:t>Items</a:t>
            </a:r>
            <a:r>
              <a:rPr sz="2000" kern="0" spc="-25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rgbClr val="C00000"/>
                </a:solidFill>
                <a:latin typeface="Arial"/>
                <a:cs typeface="Arial"/>
              </a:rPr>
              <a:t>maintained</a:t>
            </a:r>
            <a:r>
              <a:rPr sz="2000" kern="0" spc="-20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2000" kern="0" spc="-20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kern="0" spc="-25" baseline="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000" kern="0" baseline="0" dirty="0">
                <a:solidFill>
                  <a:srgbClr val="C00000"/>
                </a:solidFill>
                <a:latin typeface="Arial"/>
                <a:cs typeface="Arial"/>
              </a:rPr>
              <a:t>stack</a:t>
            </a:r>
            <a:r>
              <a:rPr sz="2000" kern="0" spc="-20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kern="0" spc="-10" baseline="0" dirty="0">
                <a:solidFill>
                  <a:srgbClr val="C00000"/>
                </a:solidFill>
                <a:latin typeface="Arial"/>
                <a:cs typeface="Arial"/>
              </a:rPr>
              <a:t>include</a:t>
            </a:r>
            <a:endParaRPr lang="en-US" sz="2000" kern="0" spc="-10" baseline="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641350" marR="5080" lvl="1" indent="-171450" eaLnBrk="1" fontAlgn="auto" hangingPunct="1">
              <a:spcBef>
                <a:spcPts val="450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lang="en-US" altLang="zh-CN"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Local variables</a:t>
            </a:r>
          </a:p>
          <a:p>
            <a:pPr marL="641350" marR="5080" lvl="1" indent="-171450" eaLnBrk="1" fontAlgn="auto" hangingPunct="1">
              <a:spcBef>
                <a:spcPts val="450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lang="en-US" altLang="zh-CN"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Function parameters</a:t>
            </a:r>
          </a:p>
          <a:p>
            <a:pPr marL="641350" marR="5080" lvl="1" indent="-171450" eaLnBrk="1" fontAlgn="auto" hangingPunct="1">
              <a:spcBef>
                <a:spcPts val="450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lang="en-US" altLang="zh-CN"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Return values</a:t>
            </a:r>
          </a:p>
          <a:p>
            <a:pPr marL="184150" marR="5080" indent="-171450" eaLnBrk="1" fontAlgn="auto" hangingPunct="1">
              <a:lnSpc>
                <a:spcPts val="1390"/>
              </a:lnSpc>
              <a:spcBef>
                <a:spcPts val="450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endParaRPr lang="zh-CN" altLang="en-US" sz="12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8" name="object 5">
            <a:extLst>
              <a:ext uri="{FF2B5EF4-FFF2-40B4-BE49-F238E27FC236}">
                <a16:creationId xmlns:a16="http://schemas.microsoft.com/office/drawing/2014/main" id="{919E98AC-4DCC-2BEC-A07D-0EAF019BB2B3}"/>
              </a:ext>
            </a:extLst>
          </p:cNvPr>
          <p:cNvGrpSpPr/>
          <p:nvPr/>
        </p:nvGrpSpPr>
        <p:grpSpPr>
          <a:xfrm>
            <a:off x="4454237" y="2252749"/>
            <a:ext cx="890905" cy="2811025"/>
            <a:chOff x="4180681" y="1984375"/>
            <a:chExt cx="890905" cy="1952625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E26495E2-3282-F0F5-EA06-E3097B1B41BE}"/>
                </a:ext>
              </a:extLst>
            </p:cNvPr>
            <p:cNvSpPr/>
            <p:nvPr/>
          </p:nvSpPr>
          <p:spPr>
            <a:xfrm>
              <a:off x="4956968" y="3679825"/>
              <a:ext cx="114300" cy="257175"/>
            </a:xfrm>
            <a:custGeom>
              <a:avLst/>
              <a:gdLst/>
              <a:ahLst/>
              <a:cxnLst/>
              <a:rect l="l" t="t" r="r" b="b"/>
              <a:pathLst>
                <a:path w="114300" h="257175">
                  <a:moveTo>
                    <a:pt x="76200" y="95250"/>
                  </a:moveTo>
                  <a:lnTo>
                    <a:pt x="38100" y="95250"/>
                  </a:lnTo>
                  <a:lnTo>
                    <a:pt x="38100" y="257175"/>
                  </a:lnTo>
                  <a:lnTo>
                    <a:pt x="76200" y="257175"/>
                  </a:lnTo>
                  <a:lnTo>
                    <a:pt x="76200" y="95250"/>
                  </a:lnTo>
                  <a:close/>
                </a:path>
                <a:path w="114300" h="257175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257175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002D8169-70EA-644A-9B2F-6482B120BDD2}"/>
                </a:ext>
              </a:extLst>
            </p:cNvPr>
            <p:cNvSpPr/>
            <p:nvPr/>
          </p:nvSpPr>
          <p:spPr>
            <a:xfrm>
              <a:off x="4190206" y="1993900"/>
              <a:ext cx="194945" cy="1012190"/>
            </a:xfrm>
            <a:custGeom>
              <a:avLst/>
              <a:gdLst/>
              <a:ahLst/>
              <a:cxnLst/>
              <a:rect l="l" t="t" r="r" b="b"/>
              <a:pathLst>
                <a:path w="194945" h="1012189">
                  <a:moveTo>
                    <a:pt x="194468" y="1012031"/>
                  </a:moveTo>
                  <a:lnTo>
                    <a:pt x="156620" y="1005404"/>
                  </a:lnTo>
                  <a:lnTo>
                    <a:pt x="125713" y="987330"/>
                  </a:lnTo>
                  <a:lnTo>
                    <a:pt x="104874" y="960523"/>
                  </a:lnTo>
                  <a:lnTo>
                    <a:pt x="97233" y="927696"/>
                  </a:lnTo>
                  <a:lnTo>
                    <a:pt x="97234" y="590350"/>
                  </a:lnTo>
                  <a:lnTo>
                    <a:pt x="89593" y="557523"/>
                  </a:lnTo>
                  <a:lnTo>
                    <a:pt x="68755" y="530717"/>
                  </a:lnTo>
                  <a:lnTo>
                    <a:pt x="37848" y="512643"/>
                  </a:lnTo>
                  <a:lnTo>
                    <a:pt x="0" y="506016"/>
                  </a:lnTo>
                  <a:lnTo>
                    <a:pt x="37848" y="499388"/>
                  </a:lnTo>
                  <a:lnTo>
                    <a:pt x="68755" y="481314"/>
                  </a:lnTo>
                  <a:lnTo>
                    <a:pt x="89593" y="454507"/>
                  </a:lnTo>
                  <a:lnTo>
                    <a:pt x="97234" y="421680"/>
                  </a:lnTo>
                  <a:lnTo>
                    <a:pt x="97234" y="84334"/>
                  </a:lnTo>
                  <a:lnTo>
                    <a:pt x="104875" y="51507"/>
                  </a:lnTo>
                  <a:lnTo>
                    <a:pt x="125714" y="24701"/>
                  </a:lnTo>
                  <a:lnTo>
                    <a:pt x="156621" y="6627"/>
                  </a:lnTo>
                  <a:lnTo>
                    <a:pt x="194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8">
            <a:extLst>
              <a:ext uri="{FF2B5EF4-FFF2-40B4-BE49-F238E27FC236}">
                <a16:creationId xmlns:a16="http://schemas.microsoft.com/office/drawing/2014/main" id="{3C72943C-B1C9-1EEE-1EA0-278C123A049E}"/>
              </a:ext>
            </a:extLst>
          </p:cNvPr>
          <p:cNvSpPr txBox="1"/>
          <p:nvPr/>
        </p:nvSpPr>
        <p:spPr>
          <a:xfrm>
            <a:off x="4163660" y="2457457"/>
            <a:ext cx="193066" cy="83352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eaLnBrk="1" fontAlgn="auto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Static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814F4DC7-2953-F0EB-7310-D76363BBD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10723"/>
              </p:ext>
            </p:extLst>
          </p:nvPr>
        </p:nvGraphicFramePr>
        <p:xfrm>
          <a:off x="4716016" y="2235148"/>
          <a:ext cx="1452782" cy="3548732"/>
        </p:xfrm>
        <a:graphic>
          <a:graphicData uri="http://schemas.openxmlformats.org/drawingml/2006/table">
            <a:tbl>
              <a:tblPr firstRow="1" bandRow="1"/>
              <a:tblGrid>
                <a:gridCol w="1452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5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Code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Constant</a:t>
                      </a:r>
                      <a:r>
                        <a:rPr sz="16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Alterable</a:t>
                      </a:r>
                      <a:r>
                        <a:rPr sz="16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Heap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ysDash"/>
                    </a:lnL>
                    <a:lnR w="19050">
                      <a:solidFill>
                        <a:srgbClr val="000000"/>
                      </a:solidFill>
                      <a:prstDash val="sysDash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600" spc="-10" dirty="0">
                          <a:latin typeface="Comic Sans MS"/>
                          <a:cs typeface="Comic Sans MS"/>
                        </a:rPr>
                        <a:t>Stack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133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object 10">
            <a:extLst>
              <a:ext uri="{FF2B5EF4-FFF2-40B4-BE49-F238E27FC236}">
                <a16:creationId xmlns:a16="http://schemas.microsoft.com/office/drawing/2014/main" id="{725343AA-0AF1-3B8D-6CA5-B0F93F7C20A1}"/>
              </a:ext>
            </a:extLst>
          </p:cNvPr>
          <p:cNvSpPr/>
          <p:nvPr/>
        </p:nvSpPr>
        <p:spPr>
          <a:xfrm>
            <a:off x="5344824" y="4197741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38100" y="142875"/>
                </a:moveTo>
                <a:lnTo>
                  <a:pt x="0" y="142875"/>
                </a:lnTo>
                <a:lnTo>
                  <a:pt x="57150" y="257175"/>
                </a:lnTo>
                <a:lnTo>
                  <a:pt x="104775" y="161925"/>
                </a:lnTo>
                <a:lnTo>
                  <a:pt x="38100" y="161925"/>
                </a:lnTo>
                <a:lnTo>
                  <a:pt x="38100" y="142875"/>
                </a:lnTo>
                <a:close/>
              </a:path>
              <a:path w="114300" h="257175">
                <a:moveTo>
                  <a:pt x="76200" y="0"/>
                </a:moveTo>
                <a:lnTo>
                  <a:pt x="38100" y="0"/>
                </a:lnTo>
                <a:lnTo>
                  <a:pt x="38100" y="161925"/>
                </a:lnTo>
                <a:lnTo>
                  <a:pt x="76200" y="161925"/>
                </a:lnTo>
                <a:lnTo>
                  <a:pt x="76200" y="0"/>
                </a:lnTo>
                <a:close/>
              </a:path>
              <a:path w="114300" h="257175">
                <a:moveTo>
                  <a:pt x="114300" y="142875"/>
                </a:moveTo>
                <a:lnTo>
                  <a:pt x="76200" y="142875"/>
                </a:lnTo>
                <a:lnTo>
                  <a:pt x="76200" y="161925"/>
                </a:lnTo>
                <a:lnTo>
                  <a:pt x="104775" y="161925"/>
                </a:lnTo>
                <a:lnTo>
                  <a:pt x="114300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0473ECA2-00D8-0836-0D20-88F614EF2E71}"/>
              </a:ext>
            </a:extLst>
          </p:cNvPr>
          <p:cNvSpPr txBox="1"/>
          <p:nvPr/>
        </p:nvSpPr>
        <p:spPr>
          <a:xfrm>
            <a:off x="6249408" y="5573780"/>
            <a:ext cx="636240" cy="260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lnSpc>
                <a:spcPts val="944"/>
              </a:lnSpc>
              <a:spcBef>
                <a:spcPts val="100"/>
              </a:spcBef>
              <a:spcAft>
                <a:spcPts val="0"/>
              </a:spcAft>
            </a:pPr>
            <a:r>
              <a:rPr sz="1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xFFFF</a:t>
            </a:r>
            <a:endParaRPr sz="1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R="5080" algn="r" eaLnBrk="1" fontAlgn="auto" hangingPunct="1">
              <a:lnSpc>
                <a:spcPts val="1065"/>
              </a:lnSpc>
              <a:spcBef>
                <a:spcPts val="0"/>
              </a:spcBef>
              <a:spcAft>
                <a:spcPts val="0"/>
              </a:spcAft>
            </a:pPr>
            <a:endParaRPr sz="9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17F0594-967C-E2BE-C238-D0CA5C31A6F6}"/>
              </a:ext>
            </a:extLst>
          </p:cNvPr>
          <p:cNvSpPr txBox="1"/>
          <p:nvPr/>
        </p:nvSpPr>
        <p:spPr>
          <a:xfrm>
            <a:off x="6103351" y="198884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x0000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636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6DC637-D3EB-4AF3-096E-16019E3A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auto variables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2E64BD-CC13-E89F-2F31-9C38C79C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8404EE-C657-8130-30AA-8E7010EE8BB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A24FB6-D4EF-EC0A-1430-4C3F92086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1B36E6A2-833E-01B6-AD6F-94E33EE40592}"/>
              </a:ext>
            </a:extLst>
          </p:cNvPr>
          <p:cNvSpPr txBox="1"/>
          <p:nvPr/>
        </p:nvSpPr>
        <p:spPr>
          <a:xfrm>
            <a:off x="1115616" y="1268760"/>
            <a:ext cx="3137732" cy="3424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marR="54610" indent="-169545" eaLnBrk="1" fontAlgn="auto" hangingPunct="1">
              <a:spcBef>
                <a:spcPts val="100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auto,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short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for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automatic 	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variables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are</a:t>
            </a:r>
            <a:r>
              <a:rPr sz="20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those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that 	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exist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on the stack.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 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auto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keyword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not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normally used.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2245" marR="5080" indent="-169545" eaLnBrk="1" fontAlgn="auto" hangingPunct="1">
              <a:spcBef>
                <a:spcPts val="215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Automatic</a:t>
            </a:r>
            <a:r>
              <a:rPr sz="20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means that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space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 allocated and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deallocated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on the stack</a:t>
            </a:r>
            <a:r>
              <a:rPr sz="2000"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automatically </a:t>
            </a:r>
            <a:r>
              <a:rPr sz="2000" kern="0" baseline="0" dirty="0">
                <a:solidFill>
                  <a:srgbClr val="C00000"/>
                </a:solidFill>
                <a:latin typeface="Arial"/>
                <a:cs typeface="Arial"/>
              </a:rPr>
              <a:t>without</a:t>
            </a:r>
            <a:r>
              <a:rPr sz="2000" kern="0" spc="-15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000" kern="0" spc="-10" baseline="0" dirty="0">
                <a:solidFill>
                  <a:srgbClr val="C00000"/>
                </a:solidFill>
                <a:latin typeface="Arial"/>
                <a:cs typeface="Arial"/>
              </a:rPr>
              <a:t> programmer </a:t>
            </a:r>
            <a:r>
              <a:rPr sz="2000" kern="0" baseline="0" dirty="0">
                <a:solidFill>
                  <a:srgbClr val="C00000"/>
                </a:solidFill>
                <a:latin typeface="Arial"/>
                <a:cs typeface="Arial"/>
              </a:rPr>
              <a:t>having to</a:t>
            </a:r>
            <a:r>
              <a:rPr sz="2000" kern="0" spc="5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sz="2000" kern="0" spc="5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rgbClr val="C00000"/>
                </a:solidFill>
                <a:latin typeface="Arial"/>
                <a:cs typeface="Arial"/>
              </a:rPr>
              <a:t>any</a:t>
            </a:r>
            <a:r>
              <a:rPr sz="2000" kern="0" spc="5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kern="0" spc="-10" baseline="0" dirty="0">
                <a:solidFill>
                  <a:srgbClr val="C00000"/>
                </a:solidFill>
                <a:latin typeface="Arial"/>
                <a:cs typeface="Arial"/>
              </a:rPr>
              <a:t>special operations.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8" name="object 17">
            <a:extLst>
              <a:ext uri="{FF2B5EF4-FFF2-40B4-BE49-F238E27FC236}">
                <a16:creationId xmlns:a16="http://schemas.microsoft.com/office/drawing/2014/main" id="{5F76DE5F-DD0F-2F85-4731-3BC47EA016B4}"/>
              </a:ext>
            </a:extLst>
          </p:cNvPr>
          <p:cNvGrpSpPr/>
          <p:nvPr/>
        </p:nvGrpSpPr>
        <p:grpSpPr>
          <a:xfrm>
            <a:off x="5375088" y="3429001"/>
            <a:ext cx="1655445" cy="1880990"/>
            <a:chOff x="4164806" y="7238206"/>
            <a:chExt cx="1655445" cy="1504315"/>
          </a:xfrm>
        </p:grpSpPr>
        <p:sp>
          <p:nvSpPr>
            <p:cNvPr id="9" name="object 18">
              <a:extLst>
                <a:ext uri="{FF2B5EF4-FFF2-40B4-BE49-F238E27FC236}">
                  <a16:creationId xmlns:a16="http://schemas.microsoft.com/office/drawing/2014/main" id="{E359A205-17EF-6571-3B00-68619B055F62}"/>
                </a:ext>
              </a:extLst>
            </p:cNvPr>
            <p:cNvSpPr/>
            <p:nvPr/>
          </p:nvSpPr>
          <p:spPr>
            <a:xfrm>
              <a:off x="4245768" y="8096250"/>
              <a:ext cx="1560195" cy="631825"/>
            </a:xfrm>
            <a:custGeom>
              <a:avLst/>
              <a:gdLst/>
              <a:ahLst/>
              <a:cxnLst/>
              <a:rect l="l" t="t" r="r" b="b"/>
              <a:pathLst>
                <a:path w="1560195" h="631825">
                  <a:moveTo>
                    <a:pt x="0" y="315912"/>
                  </a:moveTo>
                  <a:lnTo>
                    <a:pt x="11294" y="262040"/>
                  </a:lnTo>
                  <a:lnTo>
                    <a:pt x="43928" y="211122"/>
                  </a:lnTo>
                  <a:lnTo>
                    <a:pt x="96029" y="163918"/>
                  </a:lnTo>
                  <a:lnTo>
                    <a:pt x="128794" y="141946"/>
                  </a:lnTo>
                  <a:lnTo>
                    <a:pt x="165724" y="121186"/>
                  </a:lnTo>
                  <a:lnTo>
                    <a:pt x="206584" y="101734"/>
                  </a:lnTo>
                  <a:lnTo>
                    <a:pt x="251141" y="83685"/>
                  </a:lnTo>
                  <a:lnTo>
                    <a:pt x="299159" y="67133"/>
                  </a:lnTo>
                  <a:lnTo>
                    <a:pt x="350406" y="52173"/>
                  </a:lnTo>
                  <a:lnTo>
                    <a:pt x="404647" y="38900"/>
                  </a:lnTo>
                  <a:lnTo>
                    <a:pt x="461648" y="27409"/>
                  </a:lnTo>
                  <a:lnTo>
                    <a:pt x="521175" y="17794"/>
                  </a:lnTo>
                  <a:lnTo>
                    <a:pt x="582993" y="10151"/>
                  </a:lnTo>
                  <a:lnTo>
                    <a:pt x="646870" y="4575"/>
                  </a:lnTo>
                  <a:lnTo>
                    <a:pt x="712569" y="1159"/>
                  </a:lnTo>
                  <a:lnTo>
                    <a:pt x="779859" y="0"/>
                  </a:lnTo>
                  <a:lnTo>
                    <a:pt x="847148" y="1159"/>
                  </a:lnTo>
                  <a:lnTo>
                    <a:pt x="912848" y="4575"/>
                  </a:lnTo>
                  <a:lnTo>
                    <a:pt x="976724" y="10151"/>
                  </a:lnTo>
                  <a:lnTo>
                    <a:pt x="1038542" y="17794"/>
                  </a:lnTo>
                  <a:lnTo>
                    <a:pt x="1098069" y="27409"/>
                  </a:lnTo>
                  <a:lnTo>
                    <a:pt x="1155070" y="38900"/>
                  </a:lnTo>
                  <a:lnTo>
                    <a:pt x="1209311" y="52173"/>
                  </a:lnTo>
                  <a:lnTo>
                    <a:pt x="1260558" y="67133"/>
                  </a:lnTo>
                  <a:lnTo>
                    <a:pt x="1308577" y="83685"/>
                  </a:lnTo>
                  <a:lnTo>
                    <a:pt x="1353133" y="101734"/>
                  </a:lnTo>
                  <a:lnTo>
                    <a:pt x="1393994" y="121186"/>
                  </a:lnTo>
                  <a:lnTo>
                    <a:pt x="1430924" y="141946"/>
                  </a:lnTo>
                  <a:lnTo>
                    <a:pt x="1463689" y="163918"/>
                  </a:lnTo>
                  <a:lnTo>
                    <a:pt x="1515790" y="211122"/>
                  </a:lnTo>
                  <a:lnTo>
                    <a:pt x="1548424" y="262040"/>
                  </a:lnTo>
                  <a:lnTo>
                    <a:pt x="1559718" y="315912"/>
                  </a:lnTo>
                  <a:lnTo>
                    <a:pt x="1556855" y="343170"/>
                  </a:lnTo>
                  <a:lnTo>
                    <a:pt x="1534657" y="395660"/>
                  </a:lnTo>
                  <a:lnTo>
                    <a:pt x="1492056" y="444816"/>
                  </a:lnTo>
                  <a:lnTo>
                    <a:pt x="1430924" y="489878"/>
                  </a:lnTo>
                  <a:lnTo>
                    <a:pt x="1393994" y="510638"/>
                  </a:lnTo>
                  <a:lnTo>
                    <a:pt x="1353133" y="530090"/>
                  </a:lnTo>
                  <a:lnTo>
                    <a:pt x="1308577" y="548139"/>
                  </a:lnTo>
                  <a:lnTo>
                    <a:pt x="1260558" y="564691"/>
                  </a:lnTo>
                  <a:lnTo>
                    <a:pt x="1209311" y="579651"/>
                  </a:lnTo>
                  <a:lnTo>
                    <a:pt x="1155070" y="592924"/>
                  </a:lnTo>
                  <a:lnTo>
                    <a:pt x="1098069" y="604415"/>
                  </a:lnTo>
                  <a:lnTo>
                    <a:pt x="1038542" y="614030"/>
                  </a:lnTo>
                  <a:lnTo>
                    <a:pt x="976724" y="621673"/>
                  </a:lnTo>
                  <a:lnTo>
                    <a:pt x="912848" y="627249"/>
                  </a:lnTo>
                  <a:lnTo>
                    <a:pt x="847148" y="630665"/>
                  </a:lnTo>
                  <a:lnTo>
                    <a:pt x="779859" y="631825"/>
                  </a:lnTo>
                  <a:lnTo>
                    <a:pt x="712569" y="630665"/>
                  </a:lnTo>
                  <a:lnTo>
                    <a:pt x="646870" y="627249"/>
                  </a:lnTo>
                  <a:lnTo>
                    <a:pt x="582993" y="621673"/>
                  </a:lnTo>
                  <a:lnTo>
                    <a:pt x="521175" y="614030"/>
                  </a:lnTo>
                  <a:lnTo>
                    <a:pt x="461648" y="604415"/>
                  </a:lnTo>
                  <a:lnTo>
                    <a:pt x="404647" y="592924"/>
                  </a:lnTo>
                  <a:lnTo>
                    <a:pt x="350406" y="579651"/>
                  </a:lnTo>
                  <a:lnTo>
                    <a:pt x="299159" y="564691"/>
                  </a:lnTo>
                  <a:lnTo>
                    <a:pt x="251141" y="548139"/>
                  </a:lnTo>
                  <a:lnTo>
                    <a:pt x="206584" y="530090"/>
                  </a:lnTo>
                  <a:lnTo>
                    <a:pt x="165724" y="510638"/>
                  </a:lnTo>
                  <a:lnTo>
                    <a:pt x="128794" y="489878"/>
                  </a:lnTo>
                  <a:lnTo>
                    <a:pt x="96029" y="467906"/>
                  </a:lnTo>
                  <a:lnTo>
                    <a:pt x="43928" y="420702"/>
                  </a:lnTo>
                  <a:lnTo>
                    <a:pt x="11294" y="369784"/>
                  </a:lnTo>
                  <a:lnTo>
                    <a:pt x="0" y="315912"/>
                  </a:lnTo>
                  <a:close/>
                </a:path>
              </a:pathLst>
            </a:custGeom>
            <a:ln w="28575">
              <a:solidFill>
                <a:srgbClr val="CCCC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019BC5AA-F490-468D-347A-3807202026C5}"/>
                </a:ext>
              </a:extLst>
            </p:cNvPr>
            <p:cNvSpPr/>
            <p:nvPr/>
          </p:nvSpPr>
          <p:spPr>
            <a:xfrm>
              <a:off x="4174331" y="7247731"/>
              <a:ext cx="194945" cy="1426845"/>
            </a:xfrm>
            <a:custGeom>
              <a:avLst/>
              <a:gdLst/>
              <a:ahLst/>
              <a:cxnLst/>
              <a:rect l="l" t="t" r="r" b="b"/>
              <a:pathLst>
                <a:path w="194945" h="1426845">
                  <a:moveTo>
                    <a:pt x="194468" y="1426368"/>
                  </a:moveTo>
                  <a:lnTo>
                    <a:pt x="156620" y="1417027"/>
                  </a:lnTo>
                  <a:lnTo>
                    <a:pt x="125712" y="1391554"/>
                  </a:lnTo>
                  <a:lnTo>
                    <a:pt x="104874" y="1353771"/>
                  </a:lnTo>
                  <a:lnTo>
                    <a:pt x="97233" y="1307504"/>
                  </a:lnTo>
                  <a:lnTo>
                    <a:pt x="97235" y="832048"/>
                  </a:lnTo>
                  <a:lnTo>
                    <a:pt x="89593" y="785781"/>
                  </a:lnTo>
                  <a:lnTo>
                    <a:pt x="68755" y="747998"/>
                  </a:lnTo>
                  <a:lnTo>
                    <a:pt x="37848" y="722524"/>
                  </a:lnTo>
                  <a:lnTo>
                    <a:pt x="0" y="713184"/>
                  </a:lnTo>
                  <a:lnTo>
                    <a:pt x="37848" y="703843"/>
                  </a:lnTo>
                  <a:lnTo>
                    <a:pt x="68755" y="678369"/>
                  </a:lnTo>
                  <a:lnTo>
                    <a:pt x="89593" y="640587"/>
                  </a:lnTo>
                  <a:lnTo>
                    <a:pt x="97235" y="594320"/>
                  </a:lnTo>
                  <a:lnTo>
                    <a:pt x="97235" y="118864"/>
                  </a:lnTo>
                  <a:lnTo>
                    <a:pt x="104876" y="72596"/>
                  </a:lnTo>
                  <a:lnTo>
                    <a:pt x="125714" y="34814"/>
                  </a:lnTo>
                  <a:lnTo>
                    <a:pt x="156621" y="9340"/>
                  </a:lnTo>
                  <a:lnTo>
                    <a:pt x="194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20">
            <a:extLst>
              <a:ext uri="{FF2B5EF4-FFF2-40B4-BE49-F238E27FC236}">
                <a16:creationId xmlns:a16="http://schemas.microsoft.com/office/drawing/2014/main" id="{6BA3D246-B7A7-C19A-8891-4270D15AF043}"/>
              </a:ext>
            </a:extLst>
          </p:cNvPr>
          <p:cNvSpPr txBox="1"/>
          <p:nvPr/>
        </p:nvSpPr>
        <p:spPr>
          <a:xfrm>
            <a:off x="5148064" y="4291375"/>
            <a:ext cx="196215" cy="619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eaLnBrk="1" fontAlgn="auto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sz="12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Dynamic</a:t>
            </a:r>
            <a:endParaRPr sz="12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2" name="object 21">
            <a:extLst>
              <a:ext uri="{FF2B5EF4-FFF2-40B4-BE49-F238E27FC236}">
                <a16:creationId xmlns:a16="http://schemas.microsoft.com/office/drawing/2014/main" id="{20F8A4DE-2092-D817-257C-C9E21BD995F4}"/>
              </a:ext>
            </a:extLst>
          </p:cNvPr>
          <p:cNvGrpSpPr/>
          <p:nvPr/>
        </p:nvGrpSpPr>
        <p:grpSpPr>
          <a:xfrm>
            <a:off x="5365563" y="2076723"/>
            <a:ext cx="890905" cy="2499335"/>
            <a:chOff x="4180681" y="6226175"/>
            <a:chExt cx="890905" cy="1952625"/>
          </a:xfrm>
        </p:grpSpPr>
        <p:sp>
          <p:nvSpPr>
            <p:cNvPr id="13" name="object 22">
              <a:extLst>
                <a:ext uri="{FF2B5EF4-FFF2-40B4-BE49-F238E27FC236}">
                  <a16:creationId xmlns:a16="http://schemas.microsoft.com/office/drawing/2014/main" id="{E0BA9834-BF0F-419E-4850-CA5D1C5A2531}"/>
                </a:ext>
              </a:extLst>
            </p:cNvPr>
            <p:cNvSpPr/>
            <p:nvPr/>
          </p:nvSpPr>
          <p:spPr>
            <a:xfrm>
              <a:off x="4956968" y="7921625"/>
              <a:ext cx="114300" cy="257175"/>
            </a:xfrm>
            <a:custGeom>
              <a:avLst/>
              <a:gdLst/>
              <a:ahLst/>
              <a:cxnLst/>
              <a:rect l="l" t="t" r="r" b="b"/>
              <a:pathLst>
                <a:path w="114300" h="257175">
                  <a:moveTo>
                    <a:pt x="76200" y="95250"/>
                  </a:moveTo>
                  <a:lnTo>
                    <a:pt x="38100" y="95250"/>
                  </a:lnTo>
                  <a:lnTo>
                    <a:pt x="38100" y="257175"/>
                  </a:lnTo>
                  <a:lnTo>
                    <a:pt x="76200" y="257175"/>
                  </a:lnTo>
                  <a:lnTo>
                    <a:pt x="76200" y="95250"/>
                  </a:lnTo>
                  <a:close/>
                </a:path>
                <a:path w="114300" h="257175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257175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23">
              <a:extLst>
                <a:ext uri="{FF2B5EF4-FFF2-40B4-BE49-F238E27FC236}">
                  <a16:creationId xmlns:a16="http://schemas.microsoft.com/office/drawing/2014/main" id="{41F17C74-3E57-343C-73DA-6143B703CC1A}"/>
                </a:ext>
              </a:extLst>
            </p:cNvPr>
            <p:cNvSpPr/>
            <p:nvPr/>
          </p:nvSpPr>
          <p:spPr>
            <a:xfrm>
              <a:off x="4190206" y="6235700"/>
              <a:ext cx="194945" cy="1012190"/>
            </a:xfrm>
            <a:custGeom>
              <a:avLst/>
              <a:gdLst/>
              <a:ahLst/>
              <a:cxnLst/>
              <a:rect l="l" t="t" r="r" b="b"/>
              <a:pathLst>
                <a:path w="194945" h="1012190">
                  <a:moveTo>
                    <a:pt x="194468" y="1012031"/>
                  </a:moveTo>
                  <a:lnTo>
                    <a:pt x="156620" y="1005404"/>
                  </a:lnTo>
                  <a:lnTo>
                    <a:pt x="125713" y="987330"/>
                  </a:lnTo>
                  <a:lnTo>
                    <a:pt x="104874" y="960523"/>
                  </a:lnTo>
                  <a:lnTo>
                    <a:pt x="97233" y="927696"/>
                  </a:lnTo>
                  <a:lnTo>
                    <a:pt x="97234" y="590350"/>
                  </a:lnTo>
                  <a:lnTo>
                    <a:pt x="89593" y="557523"/>
                  </a:lnTo>
                  <a:lnTo>
                    <a:pt x="68755" y="530717"/>
                  </a:lnTo>
                  <a:lnTo>
                    <a:pt x="37848" y="512643"/>
                  </a:lnTo>
                  <a:lnTo>
                    <a:pt x="0" y="506016"/>
                  </a:lnTo>
                  <a:lnTo>
                    <a:pt x="37848" y="499388"/>
                  </a:lnTo>
                  <a:lnTo>
                    <a:pt x="68755" y="481314"/>
                  </a:lnTo>
                  <a:lnTo>
                    <a:pt x="89593" y="454507"/>
                  </a:lnTo>
                  <a:lnTo>
                    <a:pt x="97234" y="421680"/>
                  </a:lnTo>
                  <a:lnTo>
                    <a:pt x="97234" y="84334"/>
                  </a:lnTo>
                  <a:lnTo>
                    <a:pt x="104875" y="51507"/>
                  </a:lnTo>
                  <a:lnTo>
                    <a:pt x="125714" y="24701"/>
                  </a:lnTo>
                  <a:lnTo>
                    <a:pt x="156621" y="6627"/>
                  </a:lnTo>
                  <a:lnTo>
                    <a:pt x="194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24">
            <a:extLst>
              <a:ext uri="{FF2B5EF4-FFF2-40B4-BE49-F238E27FC236}">
                <a16:creationId xmlns:a16="http://schemas.microsoft.com/office/drawing/2014/main" id="{48B6622C-896C-5075-C3F9-2158087DC4F0}"/>
              </a:ext>
            </a:extLst>
          </p:cNvPr>
          <p:cNvSpPr txBox="1"/>
          <p:nvPr/>
        </p:nvSpPr>
        <p:spPr>
          <a:xfrm>
            <a:off x="5148065" y="2407355"/>
            <a:ext cx="196215" cy="406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eaLnBrk="1" fontAlgn="auto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sz="12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Static</a:t>
            </a:r>
            <a:endParaRPr sz="12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aphicFrame>
        <p:nvGraphicFramePr>
          <p:cNvPr id="16" name="object 25">
            <a:extLst>
              <a:ext uri="{FF2B5EF4-FFF2-40B4-BE49-F238E27FC236}">
                <a16:creationId xmlns:a16="http://schemas.microsoft.com/office/drawing/2014/main" id="{AD35137F-8DB5-39C5-B425-E3579D6AC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15148"/>
              </p:ext>
            </p:extLst>
          </p:nvPr>
        </p:nvGraphicFramePr>
        <p:xfrm>
          <a:off x="5617182" y="2060848"/>
          <a:ext cx="1533684" cy="3240360"/>
        </p:xfrm>
        <a:graphic>
          <a:graphicData uri="http://schemas.openxmlformats.org/drawingml/2006/table">
            <a:tbl>
              <a:tblPr firstRow="1" bandRow="1"/>
              <a:tblGrid>
                <a:gridCol w="1533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Code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Constant</a:t>
                      </a:r>
                      <a:r>
                        <a:rPr sz="16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Alterable</a:t>
                      </a:r>
                      <a:r>
                        <a:rPr sz="16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Heap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ysDash"/>
                    </a:lnL>
                    <a:lnR w="19050">
                      <a:solidFill>
                        <a:srgbClr val="000000"/>
                      </a:solidFill>
                      <a:prstDash val="sysDash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600" spc="-10" dirty="0">
                          <a:latin typeface="Comic Sans MS"/>
                          <a:cs typeface="Comic Sans MS"/>
                        </a:rPr>
                        <a:t>Stack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133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object 26">
            <a:extLst>
              <a:ext uri="{FF2B5EF4-FFF2-40B4-BE49-F238E27FC236}">
                <a16:creationId xmlns:a16="http://schemas.microsoft.com/office/drawing/2014/main" id="{8DD77EA0-930F-F9D8-735A-5574626522AC}"/>
              </a:ext>
            </a:extLst>
          </p:cNvPr>
          <p:cNvSpPr/>
          <p:nvPr/>
        </p:nvSpPr>
        <p:spPr>
          <a:xfrm>
            <a:off x="6297986" y="3849117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38100" y="142875"/>
                </a:moveTo>
                <a:lnTo>
                  <a:pt x="0" y="142875"/>
                </a:lnTo>
                <a:lnTo>
                  <a:pt x="57150" y="257175"/>
                </a:lnTo>
                <a:lnTo>
                  <a:pt x="104775" y="161925"/>
                </a:lnTo>
                <a:lnTo>
                  <a:pt x="38100" y="161925"/>
                </a:lnTo>
                <a:lnTo>
                  <a:pt x="38100" y="142875"/>
                </a:lnTo>
                <a:close/>
              </a:path>
              <a:path w="114300" h="257175">
                <a:moveTo>
                  <a:pt x="76200" y="0"/>
                </a:moveTo>
                <a:lnTo>
                  <a:pt x="38100" y="0"/>
                </a:lnTo>
                <a:lnTo>
                  <a:pt x="38100" y="161925"/>
                </a:lnTo>
                <a:lnTo>
                  <a:pt x="76200" y="161925"/>
                </a:lnTo>
                <a:lnTo>
                  <a:pt x="76200" y="0"/>
                </a:lnTo>
                <a:close/>
              </a:path>
              <a:path w="114300" h="257175">
                <a:moveTo>
                  <a:pt x="114300" y="142875"/>
                </a:moveTo>
                <a:lnTo>
                  <a:pt x="76200" y="142875"/>
                </a:lnTo>
                <a:lnTo>
                  <a:pt x="76200" y="161925"/>
                </a:lnTo>
                <a:lnTo>
                  <a:pt x="104775" y="161925"/>
                </a:lnTo>
                <a:lnTo>
                  <a:pt x="114300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27">
            <a:extLst>
              <a:ext uri="{FF2B5EF4-FFF2-40B4-BE49-F238E27FC236}">
                <a16:creationId xmlns:a16="http://schemas.microsoft.com/office/drawing/2014/main" id="{45BCDD9F-E19F-5864-6F20-DDF7105FF8F1}"/>
              </a:ext>
            </a:extLst>
          </p:cNvPr>
          <p:cNvSpPr txBox="1"/>
          <p:nvPr/>
        </p:nvSpPr>
        <p:spPr>
          <a:xfrm>
            <a:off x="7259668" y="2025126"/>
            <a:ext cx="51775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x0000</a:t>
            </a:r>
            <a:endParaRPr sz="1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" name="object 28">
            <a:extLst>
              <a:ext uri="{FF2B5EF4-FFF2-40B4-BE49-F238E27FC236}">
                <a16:creationId xmlns:a16="http://schemas.microsoft.com/office/drawing/2014/main" id="{DC70885E-3D25-7144-719F-47015848E74C}"/>
              </a:ext>
            </a:extLst>
          </p:cNvPr>
          <p:cNvSpPr txBox="1"/>
          <p:nvPr/>
        </p:nvSpPr>
        <p:spPr>
          <a:xfrm>
            <a:off x="7273366" y="5171076"/>
            <a:ext cx="421640" cy="260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lnSpc>
                <a:spcPts val="944"/>
              </a:lnSpc>
              <a:spcBef>
                <a:spcPts val="100"/>
              </a:spcBef>
              <a:spcAft>
                <a:spcPts val="0"/>
              </a:spcAft>
            </a:pPr>
            <a:r>
              <a:rPr sz="1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xFFFF</a:t>
            </a:r>
            <a:endParaRPr sz="1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R="5080" algn="r" eaLnBrk="1" fontAlgn="auto" hangingPunct="1">
              <a:lnSpc>
                <a:spcPts val="1065"/>
              </a:lnSpc>
              <a:spcBef>
                <a:spcPts val="0"/>
              </a:spcBef>
              <a:spcAft>
                <a:spcPts val="0"/>
              </a:spcAft>
            </a:pPr>
            <a:endParaRPr sz="9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401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AC650-463C-41CC-45F6-39992ADF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Summary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Typical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Arrangement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C17F71-6897-62DD-2122-407FEDAA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517B4D-DCBE-0560-77E3-11FF61FB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6D129D4-1311-C44C-090D-2C468FCB851C}"/>
              </a:ext>
            </a:extLst>
          </p:cNvPr>
          <p:cNvSpPr txBox="1"/>
          <p:nvPr/>
        </p:nvSpPr>
        <p:spPr>
          <a:xfrm>
            <a:off x="874125" y="1268760"/>
            <a:ext cx="2977795" cy="1522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 eaLnBrk="1" fontAlgn="auto" hangingPunct="1">
              <a:spcBef>
                <a:spcPts val="100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These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items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in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upper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portion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memory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change*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during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execution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program.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4150" marR="353695" indent="-171450" eaLnBrk="1" fontAlgn="auto" hangingPunct="1">
              <a:lnSpc>
                <a:spcPct val="105000"/>
              </a:lnSpc>
              <a:spcBef>
                <a:spcPts val="165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Thus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they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are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called dynamic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4399AF9-6CBA-553E-54F9-966CE0BF3C13}"/>
              </a:ext>
            </a:extLst>
          </p:cNvPr>
          <p:cNvSpPr/>
          <p:nvPr/>
        </p:nvSpPr>
        <p:spPr>
          <a:xfrm>
            <a:off x="4732850" y="3446119"/>
            <a:ext cx="199191" cy="2274860"/>
          </a:xfrm>
          <a:custGeom>
            <a:avLst/>
            <a:gdLst/>
            <a:ahLst/>
            <a:cxnLst/>
            <a:rect l="l" t="t" r="r" b="b"/>
            <a:pathLst>
              <a:path w="194945" h="1426845">
                <a:moveTo>
                  <a:pt x="194468" y="1426368"/>
                </a:moveTo>
                <a:lnTo>
                  <a:pt x="156620" y="1417027"/>
                </a:lnTo>
                <a:lnTo>
                  <a:pt x="125712" y="1391554"/>
                </a:lnTo>
                <a:lnTo>
                  <a:pt x="104874" y="1353771"/>
                </a:lnTo>
                <a:lnTo>
                  <a:pt x="97233" y="1307504"/>
                </a:lnTo>
                <a:lnTo>
                  <a:pt x="97235" y="832048"/>
                </a:lnTo>
                <a:lnTo>
                  <a:pt x="89593" y="785781"/>
                </a:lnTo>
                <a:lnTo>
                  <a:pt x="68755" y="747998"/>
                </a:lnTo>
                <a:lnTo>
                  <a:pt x="37848" y="722524"/>
                </a:lnTo>
                <a:lnTo>
                  <a:pt x="0" y="713184"/>
                </a:lnTo>
                <a:lnTo>
                  <a:pt x="37848" y="703843"/>
                </a:lnTo>
                <a:lnTo>
                  <a:pt x="68755" y="678369"/>
                </a:lnTo>
                <a:lnTo>
                  <a:pt x="89593" y="640587"/>
                </a:lnTo>
                <a:lnTo>
                  <a:pt x="97235" y="594320"/>
                </a:lnTo>
                <a:lnTo>
                  <a:pt x="97235" y="118864"/>
                </a:lnTo>
                <a:lnTo>
                  <a:pt x="104876" y="72596"/>
                </a:lnTo>
                <a:lnTo>
                  <a:pt x="125714" y="34814"/>
                </a:lnTo>
                <a:lnTo>
                  <a:pt x="156621" y="9340"/>
                </a:lnTo>
                <a:lnTo>
                  <a:pt x="19447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2C3D396A-760A-8C29-FFC2-F1B335560AA7}"/>
              </a:ext>
            </a:extLst>
          </p:cNvPr>
          <p:cNvGrpSpPr/>
          <p:nvPr/>
        </p:nvGrpSpPr>
        <p:grpSpPr>
          <a:xfrm>
            <a:off x="4770229" y="1829016"/>
            <a:ext cx="1306721" cy="3105702"/>
            <a:chOff x="5110323" y="1576197"/>
            <a:chExt cx="1306721" cy="3105702"/>
          </a:xfrm>
        </p:grpSpPr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1A554615-4BF9-1F48-D6BB-E054B0F44C08}"/>
                </a:ext>
              </a:extLst>
            </p:cNvPr>
            <p:cNvSpPr/>
            <p:nvPr/>
          </p:nvSpPr>
          <p:spPr>
            <a:xfrm>
              <a:off x="6302744" y="4424724"/>
              <a:ext cx="114300" cy="257175"/>
            </a:xfrm>
            <a:custGeom>
              <a:avLst/>
              <a:gdLst/>
              <a:ahLst/>
              <a:cxnLst/>
              <a:rect l="l" t="t" r="r" b="b"/>
              <a:pathLst>
                <a:path w="114300" h="257175">
                  <a:moveTo>
                    <a:pt x="76200" y="95250"/>
                  </a:moveTo>
                  <a:lnTo>
                    <a:pt x="38100" y="95250"/>
                  </a:lnTo>
                  <a:lnTo>
                    <a:pt x="38100" y="257175"/>
                  </a:lnTo>
                  <a:lnTo>
                    <a:pt x="76200" y="257175"/>
                  </a:lnTo>
                  <a:lnTo>
                    <a:pt x="76200" y="95250"/>
                  </a:lnTo>
                  <a:close/>
                </a:path>
                <a:path w="114300" h="257175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257175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0DF076C5-7A22-6DA2-C23D-311509B3DC9F}"/>
                </a:ext>
              </a:extLst>
            </p:cNvPr>
            <p:cNvSpPr/>
            <p:nvPr/>
          </p:nvSpPr>
          <p:spPr>
            <a:xfrm>
              <a:off x="5110323" y="1576197"/>
              <a:ext cx="161812" cy="1599983"/>
            </a:xfrm>
            <a:custGeom>
              <a:avLst/>
              <a:gdLst/>
              <a:ahLst/>
              <a:cxnLst/>
              <a:rect l="l" t="t" r="r" b="b"/>
              <a:pathLst>
                <a:path w="194945" h="1012189">
                  <a:moveTo>
                    <a:pt x="194468" y="1012031"/>
                  </a:moveTo>
                  <a:lnTo>
                    <a:pt x="156620" y="1005404"/>
                  </a:lnTo>
                  <a:lnTo>
                    <a:pt x="125713" y="987330"/>
                  </a:lnTo>
                  <a:lnTo>
                    <a:pt x="104874" y="960523"/>
                  </a:lnTo>
                  <a:lnTo>
                    <a:pt x="97233" y="927696"/>
                  </a:lnTo>
                  <a:lnTo>
                    <a:pt x="97234" y="590350"/>
                  </a:lnTo>
                  <a:lnTo>
                    <a:pt x="89593" y="557523"/>
                  </a:lnTo>
                  <a:lnTo>
                    <a:pt x="68755" y="530717"/>
                  </a:lnTo>
                  <a:lnTo>
                    <a:pt x="37848" y="512643"/>
                  </a:lnTo>
                  <a:lnTo>
                    <a:pt x="0" y="506016"/>
                  </a:lnTo>
                  <a:lnTo>
                    <a:pt x="37848" y="499388"/>
                  </a:lnTo>
                  <a:lnTo>
                    <a:pt x="68755" y="481314"/>
                  </a:lnTo>
                  <a:lnTo>
                    <a:pt x="89593" y="454507"/>
                  </a:lnTo>
                  <a:lnTo>
                    <a:pt x="97234" y="421680"/>
                  </a:lnTo>
                  <a:lnTo>
                    <a:pt x="97234" y="84334"/>
                  </a:lnTo>
                  <a:lnTo>
                    <a:pt x="104875" y="51507"/>
                  </a:lnTo>
                  <a:lnTo>
                    <a:pt x="125714" y="24701"/>
                  </a:lnTo>
                  <a:lnTo>
                    <a:pt x="156621" y="6627"/>
                  </a:lnTo>
                  <a:lnTo>
                    <a:pt x="1944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2300D832-13E2-D4E8-D5C9-5C8DCBDCEE7E}"/>
              </a:ext>
            </a:extLst>
          </p:cNvPr>
          <p:cNvSpPr txBox="1"/>
          <p:nvPr/>
        </p:nvSpPr>
        <p:spPr>
          <a:xfrm>
            <a:off x="4451691" y="2117546"/>
            <a:ext cx="187231" cy="86611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eaLnBrk="1" fontAlgn="auto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Static</a:t>
            </a:r>
            <a:endParaRPr sz="12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311A6BB2-CF46-1245-B643-29C4B1384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492372"/>
              </p:ext>
            </p:extLst>
          </p:nvPr>
        </p:nvGraphicFramePr>
        <p:xfrm>
          <a:off x="4995150" y="1798577"/>
          <a:ext cx="2160240" cy="3922402"/>
        </p:xfrm>
        <a:graphic>
          <a:graphicData uri="http://schemas.openxmlformats.org/drawingml/2006/table">
            <a:tbl>
              <a:tblPr firstRow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6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spc="-20" dirty="0">
                          <a:latin typeface="Comic Sans MS"/>
                          <a:cs typeface="Comic Sans MS"/>
                        </a:rPr>
                        <a:t>Code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</a:txBody>
                  <a:tcPr marL="0" marR="0" marT="96520" marB="0" anchor="ctr" anchorCtr="1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Constant</a:t>
                      </a:r>
                      <a:r>
                        <a:rPr sz="20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 anchor="ctr" anchorCtr="1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dirty="0">
                          <a:latin typeface="Comic Sans MS"/>
                          <a:cs typeface="Comic Sans MS"/>
                        </a:rPr>
                        <a:t>Alterable</a:t>
                      </a:r>
                      <a:r>
                        <a:rPr sz="20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20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 anchor="ctr" anchorCtr="1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2000" spc="-20" dirty="0">
                          <a:latin typeface="Comic Sans MS"/>
                          <a:cs typeface="Comic Sans MS"/>
                        </a:rPr>
                        <a:t>Heap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 anchor="ctr" anchorCtr="1">
                    <a:lnL w="19050">
                      <a:solidFill>
                        <a:srgbClr val="000000"/>
                      </a:solidFill>
                      <a:prstDash val="sysDash"/>
                    </a:lnL>
                    <a:lnR w="19050">
                      <a:solidFill>
                        <a:srgbClr val="000000"/>
                      </a:solidFill>
                      <a:prstDash val="sysDash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3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 anchorCtr="1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2000" spc="-10" dirty="0">
                          <a:latin typeface="Comic Sans MS"/>
                          <a:cs typeface="Comic Sans MS"/>
                        </a:rPr>
                        <a:t>Stack</a:t>
                      </a:r>
                      <a:endParaRPr sz="2000" dirty="0">
                        <a:latin typeface="Comic Sans MS"/>
                        <a:cs typeface="Comic Sans MS"/>
                      </a:endParaRPr>
                    </a:p>
                  </a:txBody>
                  <a:tcPr marL="0" marR="0" marT="133985" marB="0" anchor="ctr" anchorCtr="1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object 11">
            <a:extLst>
              <a:ext uri="{FF2B5EF4-FFF2-40B4-BE49-F238E27FC236}">
                <a16:creationId xmlns:a16="http://schemas.microsoft.com/office/drawing/2014/main" id="{35EFE669-3EC9-20F5-F75D-A6FC03BA9ABE}"/>
              </a:ext>
            </a:extLst>
          </p:cNvPr>
          <p:cNvSpPr/>
          <p:nvPr/>
        </p:nvSpPr>
        <p:spPr>
          <a:xfrm>
            <a:off x="5962650" y="3986619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38100" y="142875"/>
                </a:moveTo>
                <a:lnTo>
                  <a:pt x="0" y="142875"/>
                </a:lnTo>
                <a:lnTo>
                  <a:pt x="57150" y="257175"/>
                </a:lnTo>
                <a:lnTo>
                  <a:pt x="104775" y="161925"/>
                </a:lnTo>
                <a:lnTo>
                  <a:pt x="38100" y="161925"/>
                </a:lnTo>
                <a:lnTo>
                  <a:pt x="38100" y="142875"/>
                </a:lnTo>
                <a:close/>
              </a:path>
              <a:path w="114300" h="257175">
                <a:moveTo>
                  <a:pt x="76200" y="0"/>
                </a:moveTo>
                <a:lnTo>
                  <a:pt x="38100" y="0"/>
                </a:lnTo>
                <a:lnTo>
                  <a:pt x="38100" y="161925"/>
                </a:lnTo>
                <a:lnTo>
                  <a:pt x="76200" y="161925"/>
                </a:lnTo>
                <a:lnTo>
                  <a:pt x="76200" y="0"/>
                </a:lnTo>
                <a:close/>
              </a:path>
              <a:path w="114300" h="257175">
                <a:moveTo>
                  <a:pt x="114300" y="142875"/>
                </a:moveTo>
                <a:lnTo>
                  <a:pt x="76200" y="142875"/>
                </a:lnTo>
                <a:lnTo>
                  <a:pt x="76200" y="161925"/>
                </a:lnTo>
                <a:lnTo>
                  <a:pt x="104775" y="161925"/>
                </a:lnTo>
                <a:lnTo>
                  <a:pt x="114300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4A058492-FD1F-6DE8-79F2-2B8DFC6FF762}"/>
              </a:ext>
            </a:extLst>
          </p:cNvPr>
          <p:cNvSpPr txBox="1"/>
          <p:nvPr/>
        </p:nvSpPr>
        <p:spPr>
          <a:xfrm>
            <a:off x="7380312" y="1852178"/>
            <a:ext cx="105487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1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x0000</a:t>
            </a:r>
            <a:endParaRPr sz="11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809EB39A-E019-BA30-D08F-6517634B67AA}"/>
              </a:ext>
            </a:extLst>
          </p:cNvPr>
          <p:cNvSpPr txBox="1"/>
          <p:nvPr/>
        </p:nvSpPr>
        <p:spPr>
          <a:xfrm>
            <a:off x="2342017" y="4317534"/>
            <a:ext cx="2286000" cy="977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Arial"/>
                <a:cs typeface="Arial"/>
              </a:rPr>
              <a:t>Dynamic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i="1" dirty="0">
                <a:latin typeface="Arial"/>
                <a:cs typeface="Arial"/>
              </a:rPr>
              <a:t>*Not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just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their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spc="-20" dirty="0">
                <a:latin typeface="Arial"/>
                <a:cs typeface="Arial"/>
              </a:rPr>
              <a:t>value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417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364506-3299-6542-1322-4DEC69C3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Compiler</a:t>
            </a:r>
            <a:r>
              <a:rPr lang="en-US" altLang="zh-CN" sz="2800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Magic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BB7780-6411-C9A0-E0C1-D4B3D3EFC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compiler has the job of converting your C program into assembly code</a:t>
            </a:r>
          </a:p>
          <a:p>
            <a:r>
              <a:rPr lang="en-US" altLang="zh-CN" dirty="0"/>
              <a:t>Thus it must convert the symbolic variable names into addresses</a:t>
            </a:r>
          </a:p>
          <a:p>
            <a:r>
              <a:rPr lang="en-US" altLang="zh-CN" dirty="0"/>
              <a:t>How does it keep track of what is where?</a:t>
            </a:r>
          </a:p>
          <a:p>
            <a:pPr lvl="1"/>
            <a:r>
              <a:rPr lang="en-US" altLang="zh-CN" dirty="0"/>
              <a:t>Keep track of scope</a:t>
            </a:r>
          </a:p>
          <a:p>
            <a:pPr lvl="1"/>
            <a:r>
              <a:rPr lang="en-US" altLang="zh-CN" dirty="0"/>
              <a:t>Storage class</a:t>
            </a:r>
          </a:p>
          <a:p>
            <a:r>
              <a:rPr lang="en-US" altLang="zh-CN" dirty="0"/>
              <a:t>Symbol table provides much of this information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4BE451-AAB3-CE3C-725D-C1F950AC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8ADDAC-C466-C31B-B5A5-FD19D72C63D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C3EA0B-86BB-E353-0F4B-092552E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11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74E910-679A-54E1-95D3-8FF80D44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Activation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Records!!!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1095BE-9850-CC88-96CB-C6B09556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Two main areas (for now) in memory:</a:t>
            </a:r>
          </a:p>
          <a:p>
            <a:pPr lvl="1"/>
            <a:r>
              <a:rPr lang="en-US" altLang="zh-CN" sz="1800" dirty="0"/>
              <a:t>Global data section</a:t>
            </a:r>
          </a:p>
          <a:p>
            <a:pPr lvl="1"/>
            <a:r>
              <a:rPr lang="en-US" altLang="zh-CN" sz="1800" dirty="0"/>
              <a:t>Run-time stack</a:t>
            </a:r>
          </a:p>
          <a:p>
            <a:r>
              <a:rPr lang="en-US" altLang="zh-CN" sz="2000" dirty="0"/>
              <a:t>Local variables exist only during lifetime of function</a:t>
            </a:r>
          </a:p>
          <a:p>
            <a:pPr lvl="1"/>
            <a:r>
              <a:rPr lang="en-US" altLang="zh-CN" sz="1800" dirty="0"/>
              <a:t>De-allocated after function completes</a:t>
            </a:r>
          </a:p>
          <a:p>
            <a:r>
              <a:rPr lang="en-US" altLang="zh-CN" sz="2000" dirty="0"/>
              <a:t>How to define area of memory for a code block/function ?</a:t>
            </a:r>
          </a:p>
          <a:p>
            <a:r>
              <a:rPr lang="en-US" altLang="zh-CN" sz="2000" dirty="0"/>
              <a:t>......Activation Record</a:t>
            </a:r>
          </a:p>
          <a:p>
            <a:pPr lvl="1"/>
            <a:r>
              <a:rPr lang="en-US" altLang="zh-CN" sz="1800" dirty="0"/>
              <a:t>Also called Stack Frame</a:t>
            </a:r>
          </a:p>
          <a:p>
            <a:pPr lvl="1"/>
            <a:r>
              <a:rPr lang="en-US" altLang="zh-CN" sz="1800" dirty="0"/>
              <a:t>Local variables allocated in the activation record</a:t>
            </a:r>
          </a:p>
          <a:p>
            <a:pPr lvl="1"/>
            <a:r>
              <a:rPr lang="en-US" altLang="zh-CN" sz="1800" dirty="0"/>
              <a:t>Activation record is portion of run-time stack</a:t>
            </a:r>
          </a:p>
          <a:p>
            <a:pPr lvl="2"/>
            <a:r>
              <a:rPr lang="en-US" altLang="zh-CN" sz="2000" dirty="0"/>
              <a:t>Function can only access a valid portion of the stack</a:t>
            </a:r>
          </a:p>
          <a:p>
            <a:pPr lvl="2"/>
            <a:r>
              <a:rPr lang="en-US" altLang="zh-CN" sz="2000" dirty="0"/>
              <a:t>Should not access another functions activation records!</a:t>
            </a:r>
          </a:p>
          <a:p>
            <a:pPr lvl="1"/>
            <a:r>
              <a:rPr lang="en-US" altLang="zh-CN" sz="1800" dirty="0"/>
              <a:t>When function returns…POP the record</a:t>
            </a:r>
          </a:p>
          <a:p>
            <a:pPr lvl="2"/>
            <a:r>
              <a:rPr lang="en-US" altLang="zh-CN" sz="2000" dirty="0"/>
              <a:t>The local variables can no longer be accessed!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74F3E5-BCF7-4320-C706-2452715E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C558FD-6EB7-0AD7-A912-EEE628E720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648B4F-51F5-7074-C7C6-4BE6E781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9966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7B3A7D-A25C-69AE-E52B-92A4A400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Symbol</a:t>
            </a:r>
            <a:r>
              <a:rPr lang="en-US" altLang="zh-CN" sz="2800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225331-4E76-A130-6B34-DF321C1A2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 each variable keeps track of</a:t>
            </a:r>
          </a:p>
          <a:p>
            <a:pPr lvl="1"/>
            <a:r>
              <a:rPr lang="en-US" altLang="zh-CN" dirty="0"/>
              <a:t>Type</a:t>
            </a:r>
          </a:p>
          <a:p>
            <a:pPr lvl="1"/>
            <a:r>
              <a:rPr lang="en-US" altLang="zh-CN" dirty="0"/>
              <a:t>Scope</a:t>
            </a:r>
          </a:p>
          <a:p>
            <a:pPr lvl="1"/>
            <a:r>
              <a:rPr lang="en-US" altLang="zh-CN" dirty="0"/>
              <a:t>Location (as an offset)</a:t>
            </a:r>
          </a:p>
          <a:p>
            <a:pPr lvl="2"/>
            <a:r>
              <a:rPr lang="en-US" altLang="zh-CN" sz="1800" dirty="0"/>
              <a:t>Either in global area or local area</a:t>
            </a:r>
          </a:p>
          <a:p>
            <a:pPr lvl="2"/>
            <a:r>
              <a:rPr lang="en-US" altLang="zh-CN" sz="1800" dirty="0"/>
              <a:t>If in local area, then based on activation record</a:t>
            </a:r>
          </a:p>
          <a:p>
            <a:pPr lvl="1"/>
            <a:r>
              <a:rPr lang="en-US" altLang="zh-CN" dirty="0"/>
              <a:t>Other info (const, etc.)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E834E1-C2A0-D06E-9F27-4AA2C869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944C46-6A62-6C02-FF95-3102EDCD113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4D7A18-FE4B-EFDC-1728-B51EC61E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4115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A908D-852E-0620-3238-0A0D0E9B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Symbol</a:t>
            </a:r>
            <a:r>
              <a:rPr lang="en-US" altLang="zh-CN" sz="2800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BD2AFE-287E-2C4A-A566-E3717AF9B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Like assembler, compiler needs to know information associated with identifiers</a:t>
            </a:r>
          </a:p>
          <a:p>
            <a:pPr lvl="1"/>
            <a:r>
              <a:rPr lang="en-US" altLang="zh-CN" dirty="0"/>
              <a:t>in assembler, all identifiers were labels and information is address</a:t>
            </a:r>
          </a:p>
          <a:p>
            <a:pPr lvl="1"/>
            <a:r>
              <a:rPr lang="en-US" altLang="zh-CN" dirty="0"/>
              <a:t>Symbol table kept track of the addresses of the labels</a:t>
            </a:r>
          </a:p>
          <a:p>
            <a:endParaRPr lang="en-US" altLang="zh-CN" dirty="0"/>
          </a:p>
          <a:p>
            <a:r>
              <a:rPr lang="en-US" altLang="zh-CN" dirty="0"/>
              <a:t>Compiler keeps more information</a:t>
            </a:r>
          </a:p>
          <a:p>
            <a:pPr lvl="1"/>
            <a:r>
              <a:rPr lang="en-US" altLang="zh-CN" dirty="0"/>
              <a:t>Name (identifier) </a:t>
            </a:r>
          </a:p>
          <a:p>
            <a:pPr lvl="1"/>
            <a:r>
              <a:rPr lang="en-US" altLang="zh-CN" dirty="0"/>
              <a:t>Type</a:t>
            </a:r>
          </a:p>
          <a:p>
            <a:pPr lvl="1"/>
            <a:r>
              <a:rPr lang="en-US" altLang="zh-CN" dirty="0"/>
              <a:t>Location in memory</a:t>
            </a:r>
          </a:p>
          <a:p>
            <a:pPr lvl="1"/>
            <a:r>
              <a:rPr lang="en-US" altLang="zh-CN" dirty="0"/>
              <a:t>Scope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5BFA60-9DD7-89BE-6290-71A24A22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0F92B5-7637-85F1-CD01-84BA427964D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B614C-BE7B-A643-DD18-C3D18C8A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49</a:t>
            </a:fld>
            <a:endParaRPr lang="en-US" altLang="zh-CN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482278-8B2D-5840-7666-C68F67AE7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83589"/>
              </p:ext>
            </p:extLst>
          </p:nvPr>
        </p:nvGraphicFramePr>
        <p:xfrm>
          <a:off x="4629110" y="3861048"/>
          <a:ext cx="3759314" cy="2232248"/>
        </p:xfrm>
        <a:graphic>
          <a:graphicData uri="http://schemas.openxmlformats.org/drawingml/2006/table">
            <a:tbl>
              <a:tblPr firstRow="1" bandRow="1"/>
              <a:tblGrid>
                <a:gridCol w="135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00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Name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4478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Type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079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Offset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7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0" dirty="0">
                          <a:latin typeface="Courier New"/>
                          <a:cs typeface="Courier New"/>
                        </a:rPr>
                        <a:t>Scope</a:t>
                      </a:r>
                      <a:endParaRPr sz="1600">
                        <a:latin typeface="Courier New"/>
                        <a:cs typeface="Courier New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scale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2245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int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spc="-50" dirty="0"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841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global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number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2245" algn="r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int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3495"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main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2245" algn="r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int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9209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3495"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main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temp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2245" algn="r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int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9209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3495"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main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Arial"/>
                          <a:cs typeface="Arial"/>
                        </a:rPr>
                        <a:t>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2245" algn="r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int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8419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square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6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7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50" dirty="0">
                          <a:latin typeface="Arial"/>
                          <a:cs typeface="Arial"/>
                        </a:rPr>
                        <a:t>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8224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int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9209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1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889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square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50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A05532-BC54-4AE0-050B-7F20E25E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Why</a:t>
            </a:r>
            <a:r>
              <a:rPr lang="en-US" altLang="zh-CN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use</a:t>
            </a:r>
            <a:r>
              <a:rPr lang="en-US" altLang="zh-CN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lang="en-US" altLang="zh-CN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pc="-10" dirty="0">
                <a:solidFill>
                  <a:srgbClr val="3333CC"/>
                </a:solidFill>
                <a:latin typeface="Arial"/>
                <a:cs typeface="Arial"/>
              </a:rPr>
              <a:t>High-</a:t>
            </a:r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Level</a:t>
            </a:r>
            <a:r>
              <a:rPr lang="en-US" altLang="zh-CN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Language?</a:t>
            </a:r>
            <a:r>
              <a:rPr lang="en-US" altLang="zh-CN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…our</a:t>
            </a:r>
            <a:r>
              <a:rPr lang="en-US" altLang="zh-CN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choice=</a:t>
            </a:r>
            <a:r>
              <a:rPr lang="en-US" altLang="zh-CN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pc="-50" dirty="0">
                <a:solidFill>
                  <a:srgbClr val="3333CC"/>
                </a:solidFill>
                <a:latin typeface="Arial"/>
                <a:cs typeface="Arial"/>
              </a:rPr>
              <a:t>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FF4DE-6327-B182-51C5-CDB0293CA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/>
                <a:cs typeface="Arial"/>
              </a:rPr>
              <a:t>Expressiveness: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say</a:t>
            </a:r>
            <a:r>
              <a:rPr lang="en-US" altLang="zh-CN" spc="-1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more</a:t>
            </a:r>
            <a:r>
              <a:rPr lang="en-US" altLang="zh-CN" spc="-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with</a:t>
            </a:r>
            <a:r>
              <a:rPr lang="en-US" altLang="zh-CN" spc="-1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less</a:t>
            </a:r>
            <a:r>
              <a:rPr lang="en-US" altLang="zh-CN" spc="-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effort,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closer</a:t>
            </a:r>
            <a:r>
              <a:rPr lang="en-US" altLang="zh-CN" spc="-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to</a:t>
            </a:r>
            <a:r>
              <a:rPr lang="en-US" altLang="zh-CN" spc="-10" dirty="0">
                <a:latin typeface="Arial"/>
                <a:cs typeface="Arial"/>
              </a:rPr>
              <a:t> human-</a:t>
            </a:r>
            <a:r>
              <a:rPr lang="en-US" altLang="zh-CN" dirty="0">
                <a:latin typeface="Arial"/>
                <a:cs typeface="Arial"/>
              </a:rPr>
              <a:t>level</a:t>
            </a:r>
            <a:r>
              <a:rPr lang="en-US" altLang="zh-CN" spc="-5" dirty="0">
                <a:latin typeface="Arial"/>
                <a:cs typeface="Arial"/>
              </a:rPr>
              <a:t> </a:t>
            </a:r>
            <a:r>
              <a:rPr lang="en-US" altLang="zh-CN" spc="-10" dirty="0">
                <a:latin typeface="Arial"/>
                <a:cs typeface="Arial"/>
              </a:rPr>
              <a:t>thinking</a:t>
            </a:r>
            <a:endParaRPr lang="en-US" altLang="zh-CN" dirty="0">
              <a:latin typeface="Arial"/>
              <a:cs typeface="Arial"/>
            </a:endParaRP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D0FBD9-B7B9-486A-2141-EA022E61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BBA74D-013E-DC34-A228-018CAD90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E80D4BE-B066-BDDE-D2B2-1FDCD5026FEC}"/>
              </a:ext>
            </a:extLst>
          </p:cNvPr>
          <p:cNvSpPr/>
          <p:nvPr/>
        </p:nvSpPr>
        <p:spPr>
          <a:xfrm>
            <a:off x="1790504" y="3000234"/>
            <a:ext cx="320109" cy="352956"/>
          </a:xfrm>
          <a:custGeom>
            <a:avLst/>
            <a:gdLst/>
            <a:ahLst/>
            <a:cxnLst/>
            <a:rect l="l" t="t" r="r" b="b"/>
            <a:pathLst>
              <a:path w="111760" h="295909">
                <a:moveTo>
                  <a:pt x="55864" y="0"/>
                </a:moveTo>
                <a:lnTo>
                  <a:pt x="0" y="55864"/>
                </a:lnTo>
                <a:lnTo>
                  <a:pt x="27932" y="55864"/>
                </a:lnTo>
                <a:lnTo>
                  <a:pt x="27932" y="295334"/>
                </a:lnTo>
                <a:lnTo>
                  <a:pt x="83795" y="295334"/>
                </a:lnTo>
                <a:lnTo>
                  <a:pt x="83795" y="55864"/>
                </a:lnTo>
                <a:lnTo>
                  <a:pt x="111728" y="55864"/>
                </a:lnTo>
                <a:lnTo>
                  <a:pt x="5586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40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79E68B9-CF7C-67C8-DF16-0968B95AC73A}"/>
              </a:ext>
            </a:extLst>
          </p:cNvPr>
          <p:cNvSpPr txBox="1"/>
          <p:nvPr/>
        </p:nvSpPr>
        <p:spPr>
          <a:xfrm>
            <a:off x="899592" y="2022210"/>
            <a:ext cx="2214918" cy="833562"/>
          </a:xfrm>
          <a:prstGeom prst="rect">
            <a:avLst/>
          </a:prstGeom>
          <a:solidFill>
            <a:srgbClr val="E21A23">
              <a:alpha val="3019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36525">
              <a:spcBef>
                <a:spcPts val="90"/>
              </a:spcBef>
            </a:pPr>
            <a:r>
              <a:rPr sz="4000" dirty="0">
                <a:latin typeface="Courier New"/>
                <a:cs typeface="Courier New"/>
              </a:rPr>
              <a:t>a</a:t>
            </a:r>
            <a:r>
              <a:rPr sz="4000" spc="-15" dirty="0">
                <a:latin typeface="Courier New"/>
                <a:cs typeface="Courier New"/>
              </a:rPr>
              <a:t> </a:t>
            </a:r>
            <a:r>
              <a:rPr sz="4000" dirty="0">
                <a:latin typeface="Courier New"/>
                <a:cs typeface="Courier New"/>
              </a:rPr>
              <a:t>=</a:t>
            </a:r>
            <a:r>
              <a:rPr sz="4000" spc="-10" dirty="0">
                <a:latin typeface="Courier New"/>
                <a:cs typeface="Courier New"/>
              </a:rPr>
              <a:t> </a:t>
            </a:r>
            <a:r>
              <a:rPr sz="4000" dirty="0">
                <a:latin typeface="Courier New"/>
                <a:cs typeface="Courier New"/>
              </a:rPr>
              <a:t>b</a:t>
            </a:r>
            <a:r>
              <a:rPr sz="4000" spc="-15" dirty="0">
                <a:latin typeface="Courier New"/>
                <a:cs typeface="Courier New"/>
              </a:rPr>
              <a:t> </a:t>
            </a:r>
            <a:r>
              <a:rPr sz="4000" dirty="0">
                <a:latin typeface="Courier New"/>
                <a:cs typeface="Courier New"/>
              </a:rPr>
              <a:t>*</a:t>
            </a:r>
            <a:r>
              <a:rPr sz="4000" spc="-10" dirty="0">
                <a:latin typeface="Courier New"/>
                <a:cs typeface="Courier New"/>
              </a:rPr>
              <a:t> </a:t>
            </a:r>
            <a:r>
              <a:rPr sz="4000" spc="-25" dirty="0">
                <a:latin typeface="Courier New"/>
                <a:cs typeface="Courier New"/>
              </a:rPr>
              <a:t>c;</a:t>
            </a:r>
            <a:endParaRPr lang="en-US" sz="4000" spc="-25" dirty="0">
              <a:latin typeface="Courier New"/>
              <a:cs typeface="Courier New"/>
            </a:endParaRPr>
          </a:p>
          <a:p>
            <a:pPr marL="136525">
              <a:spcBef>
                <a:spcPts val="90"/>
              </a:spcBef>
            </a:pPr>
            <a:endParaRPr sz="4000" dirty="0">
              <a:latin typeface="Courier New"/>
              <a:cs typeface="Courier New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ECD23870-FD59-866C-9BF0-B096D33A5025}"/>
              </a:ext>
            </a:extLst>
          </p:cNvPr>
          <p:cNvSpPr txBox="1"/>
          <p:nvPr/>
        </p:nvSpPr>
        <p:spPr>
          <a:xfrm>
            <a:off x="827584" y="3190979"/>
            <a:ext cx="3212827" cy="1061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 statement</a:t>
            </a:r>
            <a:endParaRPr sz="3200" dirty="0">
              <a:latin typeface="Arial"/>
              <a:cs typeface="Arial"/>
            </a:endParaRPr>
          </a:p>
          <a:p>
            <a:pPr>
              <a:spcBef>
                <a:spcPts val="465"/>
              </a:spcBef>
            </a:pPr>
            <a:endParaRPr sz="3200" dirty="0">
              <a:latin typeface="Arial"/>
              <a:cs typeface="Arial"/>
            </a:endParaRPr>
          </a:p>
          <a:p>
            <a:pPr marL="372110"/>
            <a:r>
              <a:rPr sz="3200" dirty="0">
                <a:latin typeface="Arial"/>
                <a:cs typeface="Arial"/>
              </a:rPr>
              <a:t>Equivalent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LC-</a:t>
            </a:r>
            <a:r>
              <a:rPr sz="3200" dirty="0">
                <a:latin typeface="Arial"/>
                <a:cs typeface="Arial"/>
              </a:rPr>
              <a:t>3 </a:t>
            </a:r>
            <a:r>
              <a:rPr sz="3200" spc="-20" dirty="0">
                <a:latin typeface="Arial"/>
                <a:cs typeface="Arial"/>
              </a:rPr>
              <a:t>code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CAC87CF0-B8E0-1C80-D970-A7FDBEEDA8F2}"/>
              </a:ext>
            </a:extLst>
          </p:cNvPr>
          <p:cNvSpPr/>
          <p:nvPr/>
        </p:nvSpPr>
        <p:spPr>
          <a:xfrm>
            <a:off x="4040412" y="4001276"/>
            <a:ext cx="490693" cy="342018"/>
          </a:xfrm>
          <a:custGeom>
            <a:avLst/>
            <a:gdLst/>
            <a:ahLst/>
            <a:cxnLst/>
            <a:rect l="l" t="t" r="r" b="b"/>
            <a:pathLst>
              <a:path w="295910" h="111759">
                <a:moveTo>
                  <a:pt x="239469" y="0"/>
                </a:moveTo>
                <a:lnTo>
                  <a:pt x="239469" y="27931"/>
                </a:lnTo>
                <a:lnTo>
                  <a:pt x="0" y="27931"/>
                </a:lnTo>
                <a:lnTo>
                  <a:pt x="0" y="83795"/>
                </a:lnTo>
                <a:lnTo>
                  <a:pt x="239469" y="83795"/>
                </a:lnTo>
                <a:lnTo>
                  <a:pt x="239469" y="111728"/>
                </a:lnTo>
                <a:lnTo>
                  <a:pt x="295334" y="55863"/>
                </a:lnTo>
                <a:lnTo>
                  <a:pt x="239469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400"/>
          </a:p>
        </p:txBody>
      </p:sp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23321C60-253C-B646-D7BB-9C37B62A5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12844"/>
              </p:ext>
            </p:extLst>
          </p:nvPr>
        </p:nvGraphicFramePr>
        <p:xfrm>
          <a:off x="5148064" y="1374233"/>
          <a:ext cx="3475418" cy="5218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00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AND</a:t>
                      </a:r>
                      <a:r>
                        <a:rPr sz="1400" b="1" spc="-1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R2,R2,#0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889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AND</a:t>
                      </a:r>
                      <a:r>
                        <a:rPr sz="1400" b="1" spc="-1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R3,R3,#0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2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LDR</a:t>
                      </a:r>
                      <a:r>
                        <a:rPr sz="1400" b="1" spc="4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R0,R5,#-</a:t>
                      </a:r>
                      <a:r>
                        <a:rPr sz="1400" b="1" spc="-5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r>
                        <a:rPr sz="1400" b="1" spc="-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b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2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BRz</a:t>
                      </a:r>
                      <a:r>
                        <a:rPr sz="1400" b="1" spc="-1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L3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2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BRp</a:t>
                      </a:r>
                      <a:r>
                        <a:rPr sz="1400" b="1" spc="-1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L1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2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NOT</a:t>
                      </a:r>
                      <a:r>
                        <a:rPr sz="1400" b="1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R3,R3</a:t>
                      </a:r>
                      <a:endParaRPr sz="14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3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NOT</a:t>
                      </a:r>
                      <a:r>
                        <a:rPr sz="1400" b="1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R0,R0</a:t>
                      </a:r>
                      <a:endParaRPr sz="14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L1</a:t>
                      </a:r>
                      <a:endParaRPr sz="1400" b="1" dirty="0">
                        <a:latin typeface="Courier New"/>
                        <a:cs typeface="Courier New"/>
                      </a:endParaRPr>
                    </a:p>
                  </a:txBody>
                  <a:tcPr marL="0" marR="0" marT="14604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400" b="1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R0,R0,#1</a:t>
                      </a:r>
                      <a:endParaRPr sz="1400" b="1" dirty="0">
                        <a:latin typeface="Courier New"/>
                        <a:cs typeface="Courier New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LDR</a:t>
                      </a:r>
                      <a:r>
                        <a:rPr sz="1400" b="1" spc="4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R1,R5,#-</a:t>
                      </a:r>
                      <a:r>
                        <a:rPr sz="1400" b="1" spc="-5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;</a:t>
                      </a:r>
                      <a:r>
                        <a:rPr sz="1400" b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50" dirty="0">
                          <a:latin typeface="Courier New"/>
                          <a:cs typeface="Courier New"/>
                        </a:rPr>
                        <a:t>c</a:t>
                      </a:r>
                      <a:endParaRPr sz="1400" b="1" dirty="0">
                        <a:latin typeface="Courier New"/>
                        <a:cs typeface="Courier New"/>
                      </a:endParaRPr>
                    </a:p>
                  </a:txBody>
                  <a:tcPr marL="0" marR="0" marT="14604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b="1" dirty="0" err="1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BRz</a:t>
                      </a:r>
                      <a:r>
                        <a:rPr sz="1400" b="1" spc="-1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L</a:t>
                      </a:r>
                      <a:r>
                        <a:rPr lang="en-US" sz="1400" b="1" spc="-2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BRp</a:t>
                      </a:r>
                      <a:r>
                        <a:rPr sz="1400" b="1" spc="-1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L2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NOT</a:t>
                      </a:r>
                      <a:r>
                        <a:rPr sz="1400" b="1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R3,R3</a:t>
                      </a:r>
                      <a:endParaRPr sz="1400" b="1" dirty="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NOT</a:t>
                      </a:r>
                      <a:r>
                        <a:rPr sz="1400" b="1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R1,R1</a:t>
                      </a:r>
                      <a:endParaRPr sz="1400" b="1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233">
                <a:tc rowSpan="2"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ts val="6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1" spc="-25" dirty="0">
                        <a:latin typeface="Courier New"/>
                        <a:cs typeface="Courier New"/>
                      </a:endParaRP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ts val="6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1" spc="-25" dirty="0">
                        <a:latin typeface="Courier New"/>
                        <a:cs typeface="Courier New"/>
                      </a:endParaRP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ts val="6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100" b="1" spc="-25" dirty="0">
                        <a:latin typeface="Courier New"/>
                        <a:cs typeface="Courier New"/>
                      </a:endParaRP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ts val="6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spc="-2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L2</a:t>
                      </a:r>
                      <a:endParaRPr lang="en-US" altLang="zh-CN" sz="12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  <a:p>
                      <a:pPr marL="91440">
                        <a:lnSpc>
                          <a:spcPts val="690"/>
                        </a:lnSpc>
                      </a:pPr>
                      <a:endParaRPr sz="11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400" b="1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R1,R1,#1</a:t>
                      </a:r>
                      <a:endParaRPr sz="14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23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400" b="1" spc="-1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R2,R2,R0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;</a:t>
                      </a:r>
                      <a:r>
                        <a:rPr sz="1400" b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1400" b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latin typeface="Courier New"/>
                          <a:cs typeface="Courier New"/>
                        </a:rPr>
                        <a:t>*</a:t>
                      </a:r>
                      <a:r>
                        <a:rPr sz="1400" b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50" dirty="0">
                          <a:latin typeface="Courier New"/>
                          <a:cs typeface="Courier New"/>
                        </a:rPr>
                        <a:t>c</a:t>
                      </a:r>
                      <a:endParaRPr sz="14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400" b="1" spc="4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R1,R1,#-</a:t>
                      </a:r>
                      <a:r>
                        <a:rPr sz="1400" b="1" spc="-5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8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BRp</a:t>
                      </a:r>
                      <a:r>
                        <a:rPr sz="1400" b="1" spc="-1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L2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400" b="1" spc="-1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R3,R3,#0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BRp</a:t>
                      </a:r>
                      <a:r>
                        <a:rPr sz="1400" b="1" spc="-1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L3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NOT</a:t>
                      </a:r>
                      <a:r>
                        <a:rPr sz="1400" b="1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R2,R2</a:t>
                      </a:r>
                      <a:endParaRPr sz="14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73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ADD</a:t>
                      </a:r>
                      <a:r>
                        <a:rPr sz="1400" b="1" spc="-1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R2,R2,#1</a:t>
                      </a:r>
                      <a:endParaRPr sz="14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52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25" dirty="0">
                          <a:latin typeface="Courier New"/>
                          <a:cs typeface="Courier New"/>
                        </a:rPr>
                        <a:t>L3</a:t>
                      </a:r>
                      <a:endParaRPr sz="1400" b="1" dirty="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STR</a:t>
                      </a:r>
                      <a:r>
                        <a:rPr sz="1400" b="1" spc="-15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8000"/>
                          </a:solidFill>
                          <a:latin typeface="Courier New"/>
                          <a:cs typeface="Courier New"/>
                        </a:rPr>
                        <a:t>R2,R5,#0</a:t>
                      </a:r>
                      <a:endParaRPr sz="1400" b="1" dirty="0">
                        <a:solidFill>
                          <a:srgbClr val="008000"/>
                        </a:solidFill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dirty="0">
                          <a:latin typeface="Courier New"/>
                          <a:cs typeface="Courier New"/>
                        </a:rPr>
                        <a:t>;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latin typeface="Courier New"/>
                          <a:cs typeface="Courier New"/>
                        </a:rPr>
                        <a:t>store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dirty="0">
                          <a:latin typeface="Courier New"/>
                          <a:cs typeface="Courier New"/>
                        </a:rPr>
                        <a:t>to</a:t>
                      </a:r>
                      <a:r>
                        <a:rPr sz="1400" b="1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400" b="1" spc="-50" dirty="0">
                          <a:latin typeface="Courier New"/>
                          <a:cs typeface="Courier New"/>
                        </a:rPr>
                        <a:t>a</a:t>
                      </a:r>
                      <a:endParaRPr sz="1400" b="1" dirty="0">
                        <a:latin typeface="Courier New"/>
                        <a:cs typeface="Courier New"/>
                      </a:endParaRPr>
                    </a:p>
                  </a:txBody>
                  <a:tcPr marL="0" marR="0" marT="1905" marB="0">
                    <a:solidFill>
                      <a:srgbClr val="625D9C">
                        <a:alpha val="301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426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B4D827-E470-A773-312D-DF1DF5D1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Offset?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41B396-5618-4086-F459-30CC2CDD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439F3C-8D83-82B8-803B-AE9CF0DB034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080B60-44B4-701E-11A2-1DE070D5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C519AE17-BC0F-9FAB-9A75-AA3924D0832C}"/>
              </a:ext>
            </a:extLst>
          </p:cNvPr>
          <p:cNvSpPr txBox="1"/>
          <p:nvPr/>
        </p:nvSpPr>
        <p:spPr>
          <a:xfrm>
            <a:off x="755576" y="1412776"/>
            <a:ext cx="2927866" cy="34054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4150" marR="33655" indent="-171450" eaLnBrk="1" fontAlgn="auto" hangingPunct="1">
              <a:spcBef>
                <a:spcPts val="114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kern="0" baseline="0" dirty="0">
                <a:solidFill>
                  <a:srgbClr val="C00000"/>
                </a:solidFill>
                <a:latin typeface="Arial"/>
                <a:cs typeface="Arial"/>
              </a:rPr>
              <a:t>Assembly</a:t>
            </a:r>
            <a:r>
              <a:rPr kern="0" spc="-20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rgbClr val="C00000"/>
                </a:solidFill>
                <a:latin typeface="Arial"/>
                <a:cs typeface="Arial"/>
              </a:rPr>
              <a:t>code</a:t>
            </a:r>
            <a:r>
              <a:rPr kern="0" spc="-20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kern="0" spc="-10" baseline="0" dirty="0">
                <a:solidFill>
                  <a:srgbClr val="C00000"/>
                </a:solidFill>
                <a:latin typeface="Arial"/>
                <a:cs typeface="Arial"/>
              </a:rPr>
              <a:t>written </a:t>
            </a:r>
            <a:r>
              <a:rPr kern="0" baseline="0" dirty="0">
                <a:solidFill>
                  <a:srgbClr val="C00000"/>
                </a:solidFill>
                <a:latin typeface="Arial"/>
                <a:cs typeface="Arial"/>
              </a:rPr>
              <a:t>by</a:t>
            </a:r>
            <a:r>
              <a:rPr kern="0" spc="-10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kern="0" spc="-10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rgbClr val="C00000"/>
                </a:solidFill>
                <a:latin typeface="Arial"/>
                <a:cs typeface="Arial"/>
              </a:rPr>
              <a:t>compiler</a:t>
            </a:r>
            <a:r>
              <a:rPr kern="0" spc="-10" baseline="0" dirty="0">
                <a:solidFill>
                  <a:srgbClr val="C00000"/>
                </a:solidFill>
                <a:latin typeface="Arial"/>
                <a:cs typeface="Arial"/>
              </a:rPr>
              <a:t> usually </a:t>
            </a:r>
            <a:r>
              <a:rPr kern="0" baseline="0" dirty="0">
                <a:solidFill>
                  <a:srgbClr val="C00000"/>
                </a:solidFill>
                <a:latin typeface="Arial"/>
                <a:cs typeface="Arial"/>
              </a:rPr>
              <a:t>looks</a:t>
            </a:r>
            <a:r>
              <a:rPr kern="0" spc="-10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kern="0" spc="-10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rgbClr val="C00000"/>
                </a:solidFill>
                <a:latin typeface="Arial"/>
                <a:cs typeface="Arial"/>
              </a:rPr>
              <a:t>little</a:t>
            </a:r>
            <a:r>
              <a:rPr kern="0" spc="-10" baseline="0" dirty="0">
                <a:solidFill>
                  <a:srgbClr val="C00000"/>
                </a:solidFill>
                <a:latin typeface="Arial"/>
                <a:cs typeface="Arial"/>
              </a:rPr>
              <a:t> different </a:t>
            </a:r>
            <a:r>
              <a:rPr kern="0" baseline="0" dirty="0">
                <a:solidFill>
                  <a:srgbClr val="C00000"/>
                </a:solidFill>
                <a:latin typeface="Arial"/>
                <a:cs typeface="Arial"/>
              </a:rPr>
              <a:t>from</a:t>
            </a:r>
            <a:r>
              <a:rPr kern="0" spc="-30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rgbClr val="C00000"/>
                </a:solidFill>
                <a:latin typeface="Arial"/>
                <a:cs typeface="Arial"/>
              </a:rPr>
              <a:t>assembly</a:t>
            </a:r>
            <a:r>
              <a:rPr kern="0" spc="-25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kern="0" spc="-20" baseline="0" dirty="0">
                <a:solidFill>
                  <a:srgbClr val="C00000"/>
                </a:solidFill>
                <a:latin typeface="Arial"/>
                <a:cs typeface="Arial"/>
              </a:rPr>
              <a:t>code </a:t>
            </a:r>
            <a:r>
              <a:rPr kern="0" baseline="0" dirty="0">
                <a:solidFill>
                  <a:srgbClr val="C00000"/>
                </a:solidFill>
                <a:latin typeface="Arial"/>
                <a:cs typeface="Arial"/>
              </a:rPr>
              <a:t>written</a:t>
            </a:r>
            <a:r>
              <a:rPr kern="0" spc="-20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rgbClr val="C00000"/>
                </a:solidFill>
                <a:latin typeface="Arial"/>
                <a:cs typeface="Arial"/>
              </a:rPr>
              <a:t>by</a:t>
            </a:r>
            <a:r>
              <a:rPr kern="0" spc="-15" baseline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kern="0" spc="-20" baseline="0" dirty="0">
                <a:solidFill>
                  <a:srgbClr val="C00000"/>
                </a:solidFill>
                <a:latin typeface="Arial"/>
                <a:cs typeface="Arial"/>
              </a:rPr>
              <a:t>hand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4150" marR="135890" indent="-171450" eaLnBrk="1" fontAlgn="auto" hangingPunct="1">
              <a:spcBef>
                <a:spcPts val="400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Registers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are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dedicated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to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point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to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key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areas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memory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4150" marR="473709" indent="-171450" eaLnBrk="1" fontAlgn="auto" hangingPunct="1">
              <a:spcBef>
                <a:spcPts val="445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R4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Global Pointer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446405" marR="5080" lvl="1" indent="-169545" eaLnBrk="1" fontAlgn="auto" hangingPunct="1">
              <a:spcBef>
                <a:spcPts val="235"/>
              </a:spcBef>
              <a:spcAft>
                <a:spcPts val="0"/>
              </a:spcAft>
              <a:buFontTx/>
              <a:buChar char="•"/>
              <a:tabLst>
                <a:tab pos="448309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Points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to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start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global 	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static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area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4AAA40A0-A032-99FC-6CC4-DE9F306E9D12}"/>
              </a:ext>
            </a:extLst>
          </p:cNvPr>
          <p:cNvSpPr/>
          <p:nvPr/>
        </p:nvSpPr>
        <p:spPr>
          <a:xfrm>
            <a:off x="5560543" y="4406093"/>
            <a:ext cx="183151" cy="360102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76200" y="95250"/>
                </a:moveTo>
                <a:lnTo>
                  <a:pt x="38100" y="95250"/>
                </a:lnTo>
                <a:lnTo>
                  <a:pt x="38100" y="257175"/>
                </a:lnTo>
                <a:lnTo>
                  <a:pt x="76200" y="257175"/>
                </a:lnTo>
                <a:lnTo>
                  <a:pt x="76200" y="95250"/>
                </a:lnTo>
                <a:close/>
              </a:path>
              <a:path w="114300" h="25717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5717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8A370F43-BA8B-3F92-68A3-491098CAE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443863"/>
              </p:ext>
            </p:extLst>
          </p:nvPr>
        </p:nvGraphicFramePr>
        <p:xfrm>
          <a:off x="4685418" y="2037390"/>
          <a:ext cx="1872208" cy="3412525"/>
        </p:xfrm>
        <a:graphic>
          <a:graphicData uri="http://schemas.openxmlformats.org/drawingml/2006/table">
            <a:tbl>
              <a:tblPr firstRow="1" bandRow="1"/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Code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Constant</a:t>
                      </a:r>
                      <a:r>
                        <a:rPr sz="16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latin typeface="Comic Sans MS"/>
                          <a:cs typeface="Comic Sans MS"/>
                        </a:rPr>
                        <a:t>Alterable</a:t>
                      </a:r>
                      <a:r>
                        <a:rPr sz="16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20" dirty="0">
                          <a:latin typeface="Comic Sans MS"/>
                          <a:cs typeface="Comic Sans MS"/>
                        </a:rPr>
                        <a:t>Heap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ysDash"/>
                    </a:lnL>
                    <a:lnR w="19050">
                      <a:solidFill>
                        <a:srgbClr val="000000"/>
                      </a:solidFill>
                      <a:prstDash val="sysDash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600" spc="-10" dirty="0">
                          <a:latin typeface="Comic Sans MS"/>
                          <a:cs typeface="Comic Sans MS"/>
                        </a:rPr>
                        <a:t>Stack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133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bject 13">
            <a:extLst>
              <a:ext uri="{FF2B5EF4-FFF2-40B4-BE49-F238E27FC236}">
                <a16:creationId xmlns:a16="http://schemas.microsoft.com/office/drawing/2014/main" id="{7AB691CC-3E2E-82B5-2ABF-84C67275AF76}"/>
              </a:ext>
            </a:extLst>
          </p:cNvPr>
          <p:cNvSpPr/>
          <p:nvPr/>
        </p:nvSpPr>
        <p:spPr>
          <a:xfrm>
            <a:off x="5560544" y="3891250"/>
            <a:ext cx="183151" cy="360102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38100" y="142875"/>
                </a:moveTo>
                <a:lnTo>
                  <a:pt x="0" y="142875"/>
                </a:lnTo>
                <a:lnTo>
                  <a:pt x="57150" y="257175"/>
                </a:lnTo>
                <a:lnTo>
                  <a:pt x="104775" y="161925"/>
                </a:lnTo>
                <a:lnTo>
                  <a:pt x="38100" y="161925"/>
                </a:lnTo>
                <a:lnTo>
                  <a:pt x="38100" y="142875"/>
                </a:lnTo>
                <a:close/>
              </a:path>
              <a:path w="114300" h="257175">
                <a:moveTo>
                  <a:pt x="76200" y="0"/>
                </a:moveTo>
                <a:lnTo>
                  <a:pt x="38100" y="0"/>
                </a:lnTo>
                <a:lnTo>
                  <a:pt x="38100" y="161925"/>
                </a:lnTo>
                <a:lnTo>
                  <a:pt x="76200" y="161925"/>
                </a:lnTo>
                <a:lnTo>
                  <a:pt x="76200" y="0"/>
                </a:lnTo>
                <a:close/>
              </a:path>
              <a:path w="114300" h="257175">
                <a:moveTo>
                  <a:pt x="114300" y="142875"/>
                </a:moveTo>
                <a:lnTo>
                  <a:pt x="76200" y="142875"/>
                </a:lnTo>
                <a:lnTo>
                  <a:pt x="76200" y="161925"/>
                </a:lnTo>
                <a:lnTo>
                  <a:pt x="104775" y="161925"/>
                </a:lnTo>
                <a:lnTo>
                  <a:pt x="114300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290881CE-1BFC-9F12-95DE-1EC0F674B1D5}"/>
              </a:ext>
            </a:extLst>
          </p:cNvPr>
          <p:cNvSpPr txBox="1"/>
          <p:nvPr/>
        </p:nvSpPr>
        <p:spPr>
          <a:xfrm>
            <a:off x="6655569" y="1946339"/>
            <a:ext cx="6616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x0000</a:t>
            </a:r>
            <a:endParaRPr sz="1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1BF86126-9D83-0C6B-5010-D69F39D83072}"/>
              </a:ext>
            </a:extLst>
          </p:cNvPr>
          <p:cNvSpPr txBox="1"/>
          <p:nvPr/>
        </p:nvSpPr>
        <p:spPr>
          <a:xfrm>
            <a:off x="6644343" y="5309428"/>
            <a:ext cx="5199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1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xFFFF</a:t>
            </a:r>
            <a:endParaRPr sz="1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3" name="object 16">
            <a:extLst>
              <a:ext uri="{FF2B5EF4-FFF2-40B4-BE49-F238E27FC236}">
                <a16:creationId xmlns:a16="http://schemas.microsoft.com/office/drawing/2014/main" id="{4A4321D1-5E2A-E748-7CB4-3981450191E1}"/>
              </a:ext>
            </a:extLst>
          </p:cNvPr>
          <p:cNvGrpSpPr/>
          <p:nvPr/>
        </p:nvGrpSpPr>
        <p:grpSpPr>
          <a:xfrm>
            <a:off x="4082222" y="2413713"/>
            <a:ext cx="598293" cy="367215"/>
            <a:chOff x="4070984" y="6491128"/>
            <a:chExt cx="373380" cy="262255"/>
          </a:xfrm>
        </p:grpSpPr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41C72D91-2BFF-8747-8E5A-E953EAE98178}"/>
                </a:ext>
              </a:extLst>
            </p:cNvPr>
            <p:cNvSpPr/>
            <p:nvPr/>
          </p:nvSpPr>
          <p:spPr>
            <a:xfrm>
              <a:off x="4073524" y="6493668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182562" y="0"/>
                  </a:moveTo>
                  <a:lnTo>
                    <a:pt x="182562" y="47625"/>
                  </a:lnTo>
                  <a:lnTo>
                    <a:pt x="0" y="47625"/>
                  </a:lnTo>
                  <a:lnTo>
                    <a:pt x="0" y="209550"/>
                  </a:lnTo>
                  <a:lnTo>
                    <a:pt x="182562" y="209550"/>
                  </a:lnTo>
                  <a:lnTo>
                    <a:pt x="182562" y="257175"/>
                  </a:lnTo>
                  <a:lnTo>
                    <a:pt x="368300" y="128587"/>
                  </a:lnTo>
                  <a:lnTo>
                    <a:pt x="18256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C811CA32-B065-8735-EA03-8830148A7783}"/>
                </a:ext>
              </a:extLst>
            </p:cNvPr>
            <p:cNvSpPr/>
            <p:nvPr/>
          </p:nvSpPr>
          <p:spPr>
            <a:xfrm>
              <a:off x="4073524" y="6493668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0" y="47624"/>
                  </a:moveTo>
                  <a:lnTo>
                    <a:pt x="182563" y="47624"/>
                  </a:lnTo>
                  <a:lnTo>
                    <a:pt x="182563" y="0"/>
                  </a:lnTo>
                  <a:lnTo>
                    <a:pt x="368300" y="128587"/>
                  </a:lnTo>
                  <a:lnTo>
                    <a:pt x="182563" y="257175"/>
                  </a:lnTo>
                  <a:lnTo>
                    <a:pt x="182563" y="209550"/>
                  </a:lnTo>
                  <a:lnTo>
                    <a:pt x="0" y="209550"/>
                  </a:lnTo>
                  <a:lnTo>
                    <a:pt x="0" y="47624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19">
            <a:extLst>
              <a:ext uri="{FF2B5EF4-FFF2-40B4-BE49-F238E27FC236}">
                <a16:creationId xmlns:a16="http://schemas.microsoft.com/office/drawing/2014/main" id="{79999820-1EBD-151B-AF4E-D402D172625C}"/>
              </a:ext>
            </a:extLst>
          </p:cNvPr>
          <p:cNvSpPr txBox="1"/>
          <p:nvPr/>
        </p:nvSpPr>
        <p:spPr>
          <a:xfrm>
            <a:off x="4087973" y="2307632"/>
            <a:ext cx="24827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R4</a:t>
            </a:r>
            <a:endParaRPr sz="1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271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50DDDF-3503-C042-17A1-91757DE4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Keeping</a:t>
            </a:r>
            <a:r>
              <a:rPr lang="en-US" altLang="zh-CN" sz="28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Track of</a:t>
            </a:r>
            <a:r>
              <a:rPr lang="en-US" altLang="zh-CN" sz="280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spc="-10" dirty="0">
                <a:solidFill>
                  <a:srgbClr val="3333CC"/>
                </a:solidFill>
                <a:latin typeface="Courier New"/>
                <a:cs typeface="Courier New"/>
              </a:rPr>
              <a:t>auto</a:t>
            </a:r>
            <a:r>
              <a:rPr lang="en-US" altLang="zh-CN" sz="2800" spc="-459" dirty="0">
                <a:solidFill>
                  <a:srgbClr val="3333CC"/>
                </a:solidFill>
                <a:latin typeface="Courier New"/>
                <a:cs typeface="Courier New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variables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8E23D8-EC7E-B693-A1F4-59F461A2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48BA72-6882-7E90-46E3-8DF22820D4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DC5794-A92E-9060-D235-4032A496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51</a:t>
            </a:fld>
            <a:endParaRPr lang="en-US" altLang="zh-CN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C3A1299-7B32-80A7-DF8C-851A7751A911}"/>
              </a:ext>
            </a:extLst>
          </p:cNvPr>
          <p:cNvSpPr txBox="1"/>
          <p:nvPr/>
        </p:nvSpPr>
        <p:spPr>
          <a:xfrm>
            <a:off x="755576" y="1196752"/>
            <a:ext cx="3200400" cy="1413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marR="96520" indent="-171450" eaLnBrk="1" fontAlgn="auto" hangingPunct="1">
              <a:lnSpc>
                <a:spcPct val="99400"/>
              </a:lnSpc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Stack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pointer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obvious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but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compiler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writer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needs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more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info...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4150" marR="5080" indent="-171450" eaLnBrk="1" fontAlgn="auto" hangingPunct="1">
              <a:lnSpc>
                <a:spcPct val="103299"/>
              </a:lnSpc>
              <a:spcBef>
                <a:spcPts val="220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Where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activation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stack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frame?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FEB09F1-CA6B-931C-37D0-1B85CC512EFD}"/>
              </a:ext>
            </a:extLst>
          </p:cNvPr>
          <p:cNvSpPr txBox="1"/>
          <p:nvPr/>
        </p:nvSpPr>
        <p:spPr>
          <a:xfrm>
            <a:off x="755576" y="3197975"/>
            <a:ext cx="3035866" cy="49693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84150" marR="5080" indent="-171450" eaLnBrk="1" fontAlgn="auto" hangingPunct="1">
              <a:lnSpc>
                <a:spcPct val="103299"/>
              </a:lnSpc>
              <a:spcBef>
                <a:spcPts val="50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R6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Top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Stack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(TOS)</a:t>
            </a:r>
            <a:r>
              <a:rPr sz="1600" kern="0" spc="-4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pointer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D06A6C6-4BDD-F931-2CD6-4231869FE397}"/>
              </a:ext>
            </a:extLst>
          </p:cNvPr>
          <p:cNvSpPr/>
          <p:nvPr/>
        </p:nvSpPr>
        <p:spPr>
          <a:xfrm>
            <a:off x="5905500" y="4717150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76200" y="95250"/>
                </a:moveTo>
                <a:lnTo>
                  <a:pt x="38100" y="95250"/>
                </a:lnTo>
                <a:lnTo>
                  <a:pt x="38100" y="257175"/>
                </a:lnTo>
                <a:lnTo>
                  <a:pt x="76200" y="257175"/>
                </a:lnTo>
                <a:lnTo>
                  <a:pt x="76200" y="95250"/>
                </a:lnTo>
                <a:close/>
              </a:path>
              <a:path w="114300" h="25717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5717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54D0D479-FA4F-0EA2-37F6-7437081BD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267434"/>
              </p:ext>
            </p:extLst>
          </p:nvPr>
        </p:nvGraphicFramePr>
        <p:xfrm>
          <a:off x="4915010" y="1924948"/>
          <a:ext cx="2020664" cy="3816424"/>
        </p:xfrm>
        <a:graphic>
          <a:graphicData uri="http://schemas.openxmlformats.org/drawingml/2006/table">
            <a:tbl>
              <a:tblPr firstRow="1" bandRow="1"/>
              <a:tblGrid>
                <a:gridCol w="202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9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spc="-20" dirty="0">
                          <a:latin typeface="Comic Sans MS"/>
                          <a:cs typeface="Comic Sans MS"/>
                        </a:rPr>
                        <a:t>Code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Constant</a:t>
                      </a:r>
                      <a:r>
                        <a:rPr sz="18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Alterable</a:t>
                      </a:r>
                      <a:r>
                        <a:rPr sz="18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spc="-20" dirty="0">
                          <a:latin typeface="Comic Sans MS"/>
                          <a:cs typeface="Comic Sans MS"/>
                        </a:rPr>
                        <a:t>Heap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ysDash"/>
                    </a:lnL>
                    <a:lnR w="19050">
                      <a:solidFill>
                        <a:srgbClr val="000000"/>
                      </a:solidFill>
                      <a:prstDash val="sysDash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7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10" dirty="0">
                          <a:latin typeface="Comic Sans MS"/>
                          <a:cs typeface="Comic Sans MS"/>
                        </a:rPr>
                        <a:t>Stack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133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7">
            <a:extLst>
              <a:ext uri="{FF2B5EF4-FFF2-40B4-BE49-F238E27FC236}">
                <a16:creationId xmlns:a16="http://schemas.microsoft.com/office/drawing/2014/main" id="{1E0E2930-8D84-B696-B01C-69F0B01361D4}"/>
              </a:ext>
            </a:extLst>
          </p:cNvPr>
          <p:cNvSpPr/>
          <p:nvPr/>
        </p:nvSpPr>
        <p:spPr>
          <a:xfrm>
            <a:off x="5905500" y="4005064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38100" y="142875"/>
                </a:moveTo>
                <a:lnTo>
                  <a:pt x="0" y="142875"/>
                </a:lnTo>
                <a:lnTo>
                  <a:pt x="57150" y="257175"/>
                </a:lnTo>
                <a:lnTo>
                  <a:pt x="104775" y="161925"/>
                </a:lnTo>
                <a:lnTo>
                  <a:pt x="38100" y="161925"/>
                </a:lnTo>
                <a:lnTo>
                  <a:pt x="38100" y="142875"/>
                </a:lnTo>
                <a:close/>
              </a:path>
              <a:path w="114300" h="257175">
                <a:moveTo>
                  <a:pt x="76200" y="0"/>
                </a:moveTo>
                <a:lnTo>
                  <a:pt x="38100" y="0"/>
                </a:lnTo>
                <a:lnTo>
                  <a:pt x="38100" y="161925"/>
                </a:lnTo>
                <a:lnTo>
                  <a:pt x="76200" y="161925"/>
                </a:lnTo>
                <a:lnTo>
                  <a:pt x="76200" y="0"/>
                </a:lnTo>
                <a:close/>
              </a:path>
              <a:path w="114300" h="257175">
                <a:moveTo>
                  <a:pt x="114300" y="142875"/>
                </a:moveTo>
                <a:lnTo>
                  <a:pt x="76200" y="142875"/>
                </a:lnTo>
                <a:lnTo>
                  <a:pt x="76200" y="161925"/>
                </a:lnTo>
                <a:lnTo>
                  <a:pt x="104775" y="161925"/>
                </a:lnTo>
                <a:lnTo>
                  <a:pt x="114300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71462C22-9288-E6BA-33CB-689DC965B267}"/>
              </a:ext>
            </a:extLst>
          </p:cNvPr>
          <p:cNvSpPr txBox="1"/>
          <p:nvPr/>
        </p:nvSpPr>
        <p:spPr>
          <a:xfrm>
            <a:off x="7000791" y="1916832"/>
            <a:ext cx="73121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5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x0000</a:t>
            </a:r>
            <a:endParaRPr sz="8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250655B0-E14C-042F-DF12-0712101187AC}"/>
              </a:ext>
            </a:extLst>
          </p:cNvPr>
          <p:cNvSpPr txBox="1"/>
          <p:nvPr/>
        </p:nvSpPr>
        <p:spPr>
          <a:xfrm>
            <a:off x="7000791" y="5585936"/>
            <a:ext cx="52353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xFFFF</a:t>
            </a:r>
            <a:endParaRPr sz="8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4" name="object 10">
            <a:extLst>
              <a:ext uri="{FF2B5EF4-FFF2-40B4-BE49-F238E27FC236}">
                <a16:creationId xmlns:a16="http://schemas.microsoft.com/office/drawing/2014/main" id="{107BAF9E-6662-EB3A-6C87-7288D7E81710}"/>
              </a:ext>
            </a:extLst>
          </p:cNvPr>
          <p:cNvGrpSpPr/>
          <p:nvPr/>
        </p:nvGrpSpPr>
        <p:grpSpPr>
          <a:xfrm>
            <a:off x="4385173" y="2307966"/>
            <a:ext cx="544294" cy="449441"/>
            <a:chOff x="4070984" y="2249328"/>
            <a:chExt cx="373380" cy="262255"/>
          </a:xfrm>
        </p:grpSpPr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A99E026A-72AD-1B64-3D18-AFC6F1C19614}"/>
                </a:ext>
              </a:extLst>
            </p:cNvPr>
            <p:cNvSpPr/>
            <p:nvPr/>
          </p:nvSpPr>
          <p:spPr>
            <a:xfrm>
              <a:off x="4073524" y="2251868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182562" y="0"/>
                  </a:moveTo>
                  <a:lnTo>
                    <a:pt x="182562" y="47625"/>
                  </a:lnTo>
                  <a:lnTo>
                    <a:pt x="0" y="47625"/>
                  </a:lnTo>
                  <a:lnTo>
                    <a:pt x="0" y="209550"/>
                  </a:lnTo>
                  <a:lnTo>
                    <a:pt x="182562" y="209550"/>
                  </a:lnTo>
                  <a:lnTo>
                    <a:pt x="182562" y="257175"/>
                  </a:lnTo>
                  <a:lnTo>
                    <a:pt x="368300" y="128587"/>
                  </a:lnTo>
                  <a:lnTo>
                    <a:pt x="18256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BAD2DBC1-44CC-4FB5-6B7C-A4B45F47D498}"/>
                </a:ext>
              </a:extLst>
            </p:cNvPr>
            <p:cNvSpPr/>
            <p:nvPr/>
          </p:nvSpPr>
          <p:spPr>
            <a:xfrm>
              <a:off x="4073524" y="2251868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0" y="47624"/>
                  </a:moveTo>
                  <a:lnTo>
                    <a:pt x="182563" y="47624"/>
                  </a:lnTo>
                  <a:lnTo>
                    <a:pt x="182563" y="0"/>
                  </a:lnTo>
                  <a:lnTo>
                    <a:pt x="368300" y="128587"/>
                  </a:lnTo>
                  <a:lnTo>
                    <a:pt x="182563" y="257175"/>
                  </a:lnTo>
                  <a:lnTo>
                    <a:pt x="182563" y="209550"/>
                  </a:lnTo>
                  <a:lnTo>
                    <a:pt x="0" y="209550"/>
                  </a:lnTo>
                  <a:lnTo>
                    <a:pt x="0" y="47624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object 13">
            <a:extLst>
              <a:ext uri="{FF2B5EF4-FFF2-40B4-BE49-F238E27FC236}">
                <a16:creationId xmlns:a16="http://schemas.microsoft.com/office/drawing/2014/main" id="{9B99D9D6-98F8-B0A0-F7A3-D66B6D9D78CC}"/>
              </a:ext>
            </a:extLst>
          </p:cNvPr>
          <p:cNvSpPr txBox="1"/>
          <p:nvPr/>
        </p:nvSpPr>
        <p:spPr>
          <a:xfrm>
            <a:off x="4482110" y="2459027"/>
            <a:ext cx="2753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2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R4</a:t>
            </a:r>
            <a:endParaRPr sz="12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8" name="object 14">
            <a:extLst>
              <a:ext uri="{FF2B5EF4-FFF2-40B4-BE49-F238E27FC236}">
                <a16:creationId xmlns:a16="http://schemas.microsoft.com/office/drawing/2014/main" id="{ED138087-86EC-52D9-BA14-5D5A8BD70319}"/>
              </a:ext>
            </a:extLst>
          </p:cNvPr>
          <p:cNvGrpSpPr/>
          <p:nvPr/>
        </p:nvGrpSpPr>
        <p:grpSpPr>
          <a:xfrm>
            <a:off x="4419600" y="4779276"/>
            <a:ext cx="509509" cy="388302"/>
            <a:chOff x="4070984" y="3805872"/>
            <a:chExt cx="373380" cy="262255"/>
          </a:xfrm>
        </p:grpSpPr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F6367A95-B70B-1B96-5193-78B02B06114F}"/>
                </a:ext>
              </a:extLst>
            </p:cNvPr>
            <p:cNvSpPr/>
            <p:nvPr/>
          </p:nvSpPr>
          <p:spPr>
            <a:xfrm>
              <a:off x="4073524" y="3808412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182562" y="0"/>
                  </a:moveTo>
                  <a:lnTo>
                    <a:pt x="182562" y="47625"/>
                  </a:lnTo>
                  <a:lnTo>
                    <a:pt x="0" y="47625"/>
                  </a:lnTo>
                  <a:lnTo>
                    <a:pt x="0" y="209550"/>
                  </a:lnTo>
                  <a:lnTo>
                    <a:pt x="182562" y="209550"/>
                  </a:lnTo>
                  <a:lnTo>
                    <a:pt x="182562" y="257175"/>
                  </a:lnTo>
                  <a:lnTo>
                    <a:pt x="368300" y="128587"/>
                  </a:lnTo>
                  <a:lnTo>
                    <a:pt x="18256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D6D9BF91-0C59-7EED-37EE-03656D610D1B}"/>
                </a:ext>
              </a:extLst>
            </p:cNvPr>
            <p:cNvSpPr/>
            <p:nvPr/>
          </p:nvSpPr>
          <p:spPr>
            <a:xfrm>
              <a:off x="4073524" y="3808412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0" y="47624"/>
                  </a:moveTo>
                  <a:lnTo>
                    <a:pt x="182563" y="47624"/>
                  </a:lnTo>
                  <a:lnTo>
                    <a:pt x="182563" y="0"/>
                  </a:lnTo>
                  <a:lnTo>
                    <a:pt x="368300" y="128587"/>
                  </a:lnTo>
                  <a:lnTo>
                    <a:pt x="182563" y="257175"/>
                  </a:lnTo>
                  <a:lnTo>
                    <a:pt x="182563" y="209550"/>
                  </a:lnTo>
                  <a:lnTo>
                    <a:pt x="0" y="209550"/>
                  </a:lnTo>
                  <a:lnTo>
                    <a:pt x="0" y="47624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object 17">
            <a:extLst>
              <a:ext uri="{FF2B5EF4-FFF2-40B4-BE49-F238E27FC236}">
                <a16:creationId xmlns:a16="http://schemas.microsoft.com/office/drawing/2014/main" id="{66429E5F-AE0B-C5D3-3335-7CC108406B25}"/>
              </a:ext>
            </a:extLst>
          </p:cNvPr>
          <p:cNvSpPr txBox="1"/>
          <p:nvPr/>
        </p:nvSpPr>
        <p:spPr>
          <a:xfrm>
            <a:off x="4504629" y="4890969"/>
            <a:ext cx="2195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1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R6</a:t>
            </a:r>
            <a:endParaRPr sz="8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35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681497-0A96-5C8D-4797-F26DBF2C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Why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do</a:t>
            </a:r>
            <a:r>
              <a:rPr lang="en-US" altLang="zh-CN" sz="280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we 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care?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F5ABFA-2745-7274-B890-F956476F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F5243F-1038-E80F-B1C7-9168C0568C6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208822-DBCD-6FD1-AF9D-59BC4601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E14F6F51-32DB-516B-0F76-08BC3A511F03}"/>
              </a:ext>
            </a:extLst>
          </p:cNvPr>
          <p:cNvSpPr txBox="1"/>
          <p:nvPr/>
        </p:nvSpPr>
        <p:spPr>
          <a:xfrm>
            <a:off x="611560" y="1340768"/>
            <a:ext cx="2952328" cy="284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marR="45085" indent="-171450" eaLnBrk="1" fontAlgn="auto" hangingPunct="1">
              <a:lnSpc>
                <a:spcPct val="99400"/>
              </a:lnSpc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We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would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like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to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know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where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variable</a:t>
            </a:r>
            <a:r>
              <a:rPr sz="20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throughout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the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execution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function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4150" marR="5080" indent="-171450" eaLnBrk="1" fontAlgn="auto" hangingPunct="1">
              <a:lnSpc>
                <a:spcPct val="99400"/>
              </a:lnSpc>
              <a:spcBef>
                <a:spcPts val="275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But,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wait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you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say,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can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just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reference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variable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stack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pointer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4785" indent="-172085" eaLnBrk="1" fontAlgn="auto" hangingPunct="1">
              <a:spcBef>
                <a:spcPts val="360"/>
              </a:spcBef>
              <a:spcAft>
                <a:spcPts val="0"/>
              </a:spcAft>
              <a:buFontTx/>
              <a:buChar char="•"/>
              <a:tabLst>
                <a:tab pos="184785" algn="l"/>
              </a:tabLst>
            </a:pP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HA!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8C0111A0-9D65-DE60-8DF0-08D739FD490E}"/>
              </a:ext>
            </a:extLst>
          </p:cNvPr>
          <p:cNvSpPr/>
          <p:nvPr/>
        </p:nvSpPr>
        <p:spPr>
          <a:xfrm>
            <a:off x="5802850" y="4573471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76200" y="95250"/>
                </a:moveTo>
                <a:lnTo>
                  <a:pt x="38100" y="95250"/>
                </a:lnTo>
                <a:lnTo>
                  <a:pt x="38100" y="257175"/>
                </a:lnTo>
                <a:lnTo>
                  <a:pt x="76200" y="257175"/>
                </a:lnTo>
                <a:lnTo>
                  <a:pt x="76200" y="95250"/>
                </a:lnTo>
                <a:close/>
              </a:path>
              <a:path w="114300" h="25717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5717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9" name="object 23">
            <a:extLst>
              <a:ext uri="{FF2B5EF4-FFF2-40B4-BE49-F238E27FC236}">
                <a16:creationId xmlns:a16="http://schemas.microsoft.com/office/drawing/2014/main" id="{B4CEDBBE-7282-B63D-779D-9B57818D4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084312"/>
              </p:ext>
            </p:extLst>
          </p:nvPr>
        </p:nvGraphicFramePr>
        <p:xfrm>
          <a:off x="4605776" y="1798295"/>
          <a:ext cx="2508448" cy="3792865"/>
        </p:xfrm>
        <a:graphic>
          <a:graphicData uri="http://schemas.openxmlformats.org/drawingml/2006/table">
            <a:tbl>
              <a:tblPr firstRow="1" bandRow="1"/>
              <a:tblGrid>
                <a:gridCol w="2508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5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spc="-20" dirty="0">
                          <a:latin typeface="Comic Sans MS"/>
                          <a:cs typeface="Comic Sans MS"/>
                        </a:rPr>
                        <a:t>Code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3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Constant</a:t>
                      </a:r>
                      <a:r>
                        <a:rPr sz="18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Alterable</a:t>
                      </a:r>
                      <a:r>
                        <a:rPr sz="18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spc="-20" dirty="0">
                          <a:latin typeface="Comic Sans MS"/>
                          <a:cs typeface="Comic Sans MS"/>
                        </a:rPr>
                        <a:t>Heap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ysDash"/>
                    </a:lnL>
                    <a:lnR w="19050">
                      <a:solidFill>
                        <a:srgbClr val="000000"/>
                      </a:solidFill>
                      <a:prstDash val="sysDash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9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10" dirty="0">
                          <a:latin typeface="Comic Sans MS"/>
                          <a:cs typeface="Comic Sans MS"/>
                        </a:rPr>
                        <a:t>Stack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133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bject 24">
            <a:extLst>
              <a:ext uri="{FF2B5EF4-FFF2-40B4-BE49-F238E27FC236}">
                <a16:creationId xmlns:a16="http://schemas.microsoft.com/office/drawing/2014/main" id="{5D6FB4B4-5CFB-C63F-AB05-7F551C59FB78}"/>
              </a:ext>
            </a:extLst>
          </p:cNvPr>
          <p:cNvSpPr/>
          <p:nvPr/>
        </p:nvSpPr>
        <p:spPr>
          <a:xfrm>
            <a:off x="5802850" y="3861048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38100" y="142875"/>
                </a:moveTo>
                <a:lnTo>
                  <a:pt x="0" y="142875"/>
                </a:lnTo>
                <a:lnTo>
                  <a:pt x="57150" y="257175"/>
                </a:lnTo>
                <a:lnTo>
                  <a:pt x="104775" y="161925"/>
                </a:lnTo>
                <a:lnTo>
                  <a:pt x="38100" y="161925"/>
                </a:lnTo>
                <a:lnTo>
                  <a:pt x="38100" y="142875"/>
                </a:lnTo>
                <a:close/>
              </a:path>
              <a:path w="114300" h="257175">
                <a:moveTo>
                  <a:pt x="76200" y="0"/>
                </a:moveTo>
                <a:lnTo>
                  <a:pt x="38100" y="0"/>
                </a:lnTo>
                <a:lnTo>
                  <a:pt x="38100" y="161925"/>
                </a:lnTo>
                <a:lnTo>
                  <a:pt x="76200" y="161925"/>
                </a:lnTo>
                <a:lnTo>
                  <a:pt x="76200" y="0"/>
                </a:lnTo>
                <a:close/>
              </a:path>
              <a:path w="114300" h="257175">
                <a:moveTo>
                  <a:pt x="114300" y="142875"/>
                </a:moveTo>
                <a:lnTo>
                  <a:pt x="76200" y="142875"/>
                </a:lnTo>
                <a:lnTo>
                  <a:pt x="76200" y="161925"/>
                </a:lnTo>
                <a:lnTo>
                  <a:pt x="104775" y="161925"/>
                </a:lnTo>
                <a:lnTo>
                  <a:pt x="114300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object 27">
            <a:extLst>
              <a:ext uri="{FF2B5EF4-FFF2-40B4-BE49-F238E27FC236}">
                <a16:creationId xmlns:a16="http://schemas.microsoft.com/office/drawing/2014/main" id="{0172CF49-8778-9C72-66C6-0B75E57A33C2}"/>
              </a:ext>
            </a:extLst>
          </p:cNvPr>
          <p:cNvGrpSpPr/>
          <p:nvPr/>
        </p:nvGrpSpPr>
        <p:grpSpPr>
          <a:xfrm>
            <a:off x="3978457" y="2225844"/>
            <a:ext cx="588128" cy="409469"/>
            <a:chOff x="4070984" y="6491128"/>
            <a:chExt cx="373380" cy="262255"/>
          </a:xfrm>
        </p:grpSpPr>
        <p:sp>
          <p:nvSpPr>
            <p:cNvPr id="14" name="object 28">
              <a:extLst>
                <a:ext uri="{FF2B5EF4-FFF2-40B4-BE49-F238E27FC236}">
                  <a16:creationId xmlns:a16="http://schemas.microsoft.com/office/drawing/2014/main" id="{1093AB3E-FF42-E9D0-53EA-2F4AB4D8047E}"/>
                </a:ext>
              </a:extLst>
            </p:cNvPr>
            <p:cNvSpPr/>
            <p:nvPr/>
          </p:nvSpPr>
          <p:spPr>
            <a:xfrm>
              <a:off x="4073524" y="6493668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182562" y="0"/>
                  </a:moveTo>
                  <a:lnTo>
                    <a:pt x="182562" y="47625"/>
                  </a:lnTo>
                  <a:lnTo>
                    <a:pt x="0" y="47625"/>
                  </a:lnTo>
                  <a:lnTo>
                    <a:pt x="0" y="209550"/>
                  </a:lnTo>
                  <a:lnTo>
                    <a:pt x="182562" y="209550"/>
                  </a:lnTo>
                  <a:lnTo>
                    <a:pt x="182562" y="257175"/>
                  </a:lnTo>
                  <a:lnTo>
                    <a:pt x="368300" y="128587"/>
                  </a:lnTo>
                  <a:lnTo>
                    <a:pt x="18256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29">
              <a:extLst>
                <a:ext uri="{FF2B5EF4-FFF2-40B4-BE49-F238E27FC236}">
                  <a16:creationId xmlns:a16="http://schemas.microsoft.com/office/drawing/2014/main" id="{50C4EF52-4DD1-F30C-76FD-299DB05FFC1A}"/>
                </a:ext>
              </a:extLst>
            </p:cNvPr>
            <p:cNvSpPr/>
            <p:nvPr/>
          </p:nvSpPr>
          <p:spPr>
            <a:xfrm>
              <a:off x="4073524" y="6493668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0" y="47624"/>
                  </a:moveTo>
                  <a:lnTo>
                    <a:pt x="182563" y="47624"/>
                  </a:lnTo>
                  <a:lnTo>
                    <a:pt x="182563" y="0"/>
                  </a:lnTo>
                  <a:lnTo>
                    <a:pt x="368300" y="128587"/>
                  </a:lnTo>
                  <a:lnTo>
                    <a:pt x="182563" y="257175"/>
                  </a:lnTo>
                  <a:lnTo>
                    <a:pt x="182563" y="209550"/>
                  </a:lnTo>
                  <a:lnTo>
                    <a:pt x="0" y="209550"/>
                  </a:lnTo>
                  <a:lnTo>
                    <a:pt x="0" y="47624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30">
            <a:extLst>
              <a:ext uri="{FF2B5EF4-FFF2-40B4-BE49-F238E27FC236}">
                <a16:creationId xmlns:a16="http://schemas.microsoft.com/office/drawing/2014/main" id="{326DA739-1D82-42AE-F741-AF6922FC0552}"/>
              </a:ext>
            </a:extLst>
          </p:cNvPr>
          <p:cNvSpPr txBox="1"/>
          <p:nvPr/>
        </p:nvSpPr>
        <p:spPr>
          <a:xfrm>
            <a:off x="4038401" y="2343374"/>
            <a:ext cx="348507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5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R4</a:t>
            </a:r>
            <a:endParaRPr sz="8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7" name="object 31">
            <a:extLst>
              <a:ext uri="{FF2B5EF4-FFF2-40B4-BE49-F238E27FC236}">
                <a16:creationId xmlns:a16="http://schemas.microsoft.com/office/drawing/2014/main" id="{8F51A42F-52D8-1F6A-137B-53FAD91C297B}"/>
              </a:ext>
            </a:extLst>
          </p:cNvPr>
          <p:cNvGrpSpPr/>
          <p:nvPr/>
        </p:nvGrpSpPr>
        <p:grpSpPr>
          <a:xfrm>
            <a:off x="4038401" y="4653136"/>
            <a:ext cx="533599" cy="360039"/>
            <a:chOff x="4070984" y="8047672"/>
            <a:chExt cx="373380" cy="262255"/>
          </a:xfrm>
        </p:grpSpPr>
        <p:sp>
          <p:nvSpPr>
            <p:cNvPr id="18" name="object 32">
              <a:extLst>
                <a:ext uri="{FF2B5EF4-FFF2-40B4-BE49-F238E27FC236}">
                  <a16:creationId xmlns:a16="http://schemas.microsoft.com/office/drawing/2014/main" id="{6683B0E7-8B5A-8E91-FDF2-0FAABB0BD7E7}"/>
                </a:ext>
              </a:extLst>
            </p:cNvPr>
            <p:cNvSpPr/>
            <p:nvPr/>
          </p:nvSpPr>
          <p:spPr>
            <a:xfrm>
              <a:off x="4073524" y="8050212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182562" y="0"/>
                  </a:moveTo>
                  <a:lnTo>
                    <a:pt x="182562" y="47625"/>
                  </a:lnTo>
                  <a:lnTo>
                    <a:pt x="0" y="47625"/>
                  </a:lnTo>
                  <a:lnTo>
                    <a:pt x="0" y="209550"/>
                  </a:lnTo>
                  <a:lnTo>
                    <a:pt x="182562" y="209550"/>
                  </a:lnTo>
                  <a:lnTo>
                    <a:pt x="182562" y="257175"/>
                  </a:lnTo>
                  <a:lnTo>
                    <a:pt x="368300" y="128587"/>
                  </a:lnTo>
                  <a:lnTo>
                    <a:pt x="18256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33">
              <a:extLst>
                <a:ext uri="{FF2B5EF4-FFF2-40B4-BE49-F238E27FC236}">
                  <a16:creationId xmlns:a16="http://schemas.microsoft.com/office/drawing/2014/main" id="{DEC93494-510E-B095-912B-6C4B9DEC478A}"/>
                </a:ext>
              </a:extLst>
            </p:cNvPr>
            <p:cNvSpPr/>
            <p:nvPr/>
          </p:nvSpPr>
          <p:spPr>
            <a:xfrm>
              <a:off x="4073524" y="8050212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0" y="47624"/>
                  </a:moveTo>
                  <a:lnTo>
                    <a:pt x="182563" y="47624"/>
                  </a:lnTo>
                  <a:lnTo>
                    <a:pt x="182563" y="0"/>
                  </a:lnTo>
                  <a:lnTo>
                    <a:pt x="368300" y="128587"/>
                  </a:lnTo>
                  <a:lnTo>
                    <a:pt x="182563" y="257175"/>
                  </a:lnTo>
                  <a:lnTo>
                    <a:pt x="182563" y="209550"/>
                  </a:lnTo>
                  <a:lnTo>
                    <a:pt x="0" y="209550"/>
                  </a:lnTo>
                  <a:lnTo>
                    <a:pt x="0" y="47624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34">
            <a:extLst>
              <a:ext uri="{FF2B5EF4-FFF2-40B4-BE49-F238E27FC236}">
                <a16:creationId xmlns:a16="http://schemas.microsoft.com/office/drawing/2014/main" id="{7744AB9C-01E0-57F6-BE87-7292848F6C9C}"/>
              </a:ext>
            </a:extLst>
          </p:cNvPr>
          <p:cNvSpPr txBox="1"/>
          <p:nvPr/>
        </p:nvSpPr>
        <p:spPr>
          <a:xfrm>
            <a:off x="4117581" y="4754984"/>
            <a:ext cx="15494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9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R6</a:t>
            </a:r>
            <a:endParaRPr sz="8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231CC357-3EBE-C28D-7168-DB91D6DF4B69}"/>
              </a:ext>
            </a:extLst>
          </p:cNvPr>
          <p:cNvSpPr txBox="1"/>
          <p:nvPr/>
        </p:nvSpPr>
        <p:spPr>
          <a:xfrm>
            <a:off x="7151630" y="1782780"/>
            <a:ext cx="73121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5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x0000</a:t>
            </a:r>
            <a:endParaRPr sz="8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4453FE50-F80E-3552-AFDE-57E75DF2FE88}"/>
              </a:ext>
            </a:extLst>
          </p:cNvPr>
          <p:cNvSpPr txBox="1"/>
          <p:nvPr/>
        </p:nvSpPr>
        <p:spPr>
          <a:xfrm>
            <a:off x="7151630" y="5424448"/>
            <a:ext cx="52353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xFFFF</a:t>
            </a:r>
            <a:endParaRPr sz="8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924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653D60-1FA1-B17D-AEED-E15AF85B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Can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we use 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TOS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59888A-0760-295F-990E-E5D5493C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B9309E-8889-E8AB-87EA-9864101013F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53F89B-95D2-8B29-E0FE-48E51650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FDD99AD-4714-726A-5005-0B398DADBDE0}"/>
              </a:ext>
            </a:extLst>
          </p:cNvPr>
          <p:cNvSpPr txBox="1"/>
          <p:nvPr/>
        </p:nvSpPr>
        <p:spPr>
          <a:xfrm>
            <a:off x="2483768" y="1978863"/>
            <a:ext cx="3744416" cy="1709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171450" eaLnBrk="1" fontAlgn="auto" hangingPunct="1">
              <a:lnSpc>
                <a:spcPct val="120000"/>
              </a:lnSpc>
              <a:spcBef>
                <a:spcPts val="545"/>
              </a:spcBef>
              <a:spcAft>
                <a:spcPts val="0"/>
              </a:spcAft>
            </a:pP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b="1" kern="0" spc="-2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f(int</a:t>
            </a:r>
            <a:r>
              <a:rPr b="1" kern="0" spc="-2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a,</a:t>
            </a:r>
            <a:r>
              <a:rPr b="1" kern="0" spc="-2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b="1" kern="0" spc="-2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b)</a:t>
            </a:r>
            <a:r>
              <a:rPr b="1" kern="0" spc="-2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{</a:t>
            </a:r>
            <a:endParaRPr lang="en-US" b="1" kern="0" spc="-5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353695" marR="5080" indent="-171450" eaLnBrk="1" fontAlgn="auto" hangingPunct="1">
              <a:lnSpc>
                <a:spcPct val="120000"/>
              </a:lnSpc>
              <a:spcBef>
                <a:spcPts val="545"/>
              </a:spcBef>
              <a:spcAft>
                <a:spcPts val="0"/>
              </a:spcAft>
            </a:pPr>
            <a:r>
              <a:rPr b="1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b="1" kern="0" spc="-3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c;</a:t>
            </a:r>
            <a:endParaRPr b="1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353695" marR="584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c</a:t>
            </a:r>
            <a:r>
              <a:rPr b="1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=</a:t>
            </a:r>
            <a:r>
              <a:rPr b="1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a</a:t>
            </a:r>
            <a:r>
              <a:rPr b="1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+</a:t>
            </a:r>
            <a:r>
              <a:rPr b="1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b; </a:t>
            </a:r>
            <a:endParaRPr lang="en-US" b="1" kern="0" spc="-25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353695" marR="584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return</a:t>
            </a:r>
            <a:r>
              <a:rPr b="1" kern="0" spc="-3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c;</a:t>
            </a:r>
            <a:endParaRPr b="1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182245" eaLnBrk="1" fontAlgn="auto" hangingPunct="1">
              <a:spcBef>
                <a:spcPts val="240"/>
              </a:spcBef>
              <a:spcAft>
                <a:spcPts val="0"/>
              </a:spcAft>
            </a:pPr>
            <a:r>
              <a:rPr b="1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}</a:t>
            </a:r>
            <a:endParaRPr sz="1600" b="1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26A0CE5-B986-131B-2F4F-57EAFEC3B66D}"/>
              </a:ext>
            </a:extLst>
          </p:cNvPr>
          <p:cNvSpPr txBox="1"/>
          <p:nvPr/>
        </p:nvSpPr>
        <p:spPr>
          <a:xfrm>
            <a:off x="2627784" y="4053280"/>
            <a:ext cx="3200400" cy="1953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585470" indent="-171450" eaLnBrk="1" fontAlgn="auto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</a:pP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b="1" kern="0" spc="-4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main()</a:t>
            </a:r>
            <a:r>
              <a:rPr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{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b="1" kern="0" spc="-3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x;</a:t>
            </a:r>
            <a:endParaRPr b="1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171450" marR="41465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int</a:t>
            </a:r>
            <a:r>
              <a:rPr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y</a:t>
            </a:r>
            <a:r>
              <a:rPr b="1" kern="0" spc="-1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=</a:t>
            </a:r>
            <a:r>
              <a:rPr b="1" kern="0" spc="-1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4;</a:t>
            </a:r>
            <a:r>
              <a:rPr b="1" kern="0" spc="50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endParaRPr lang="en-US" b="1" kern="0" spc="50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171450" marR="41465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x</a:t>
            </a:r>
            <a:r>
              <a:rPr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=</a:t>
            </a:r>
            <a:r>
              <a:rPr b="1" kern="0" spc="-1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f(7,</a:t>
            </a:r>
            <a:r>
              <a:rPr b="1" kern="0" spc="-1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y);</a:t>
            </a:r>
            <a:endParaRPr b="1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171450" marR="5080" eaLnBrk="1" fontAlgn="auto" hangingPunct="1">
              <a:lnSpc>
                <a:spcPct val="111100"/>
              </a:lnSpc>
              <a:spcBef>
                <a:spcPts val="120"/>
              </a:spcBef>
              <a:spcAft>
                <a:spcPts val="0"/>
              </a:spcAft>
            </a:pP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printf("%d\n",</a:t>
            </a:r>
            <a:r>
              <a:rPr b="1" kern="0" spc="-7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x); </a:t>
            </a:r>
            <a:endParaRPr lang="en-US" b="1" kern="0" spc="-25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171450" marR="5080" eaLnBrk="1" fontAlgn="auto" hangingPunct="1">
              <a:lnSpc>
                <a:spcPct val="111100"/>
              </a:lnSpc>
              <a:spcBef>
                <a:spcPts val="120"/>
              </a:spcBef>
              <a:spcAft>
                <a:spcPts val="0"/>
              </a:spcAft>
            </a:pPr>
            <a:r>
              <a:rPr b="1" kern="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return</a:t>
            </a:r>
            <a:r>
              <a:rPr b="1" kern="0" spc="-3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 </a:t>
            </a:r>
            <a:r>
              <a:rPr b="1" kern="0" spc="-25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0;</a:t>
            </a:r>
            <a:endParaRPr b="1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eaLnBrk="1" fontAlgn="auto" hangingPunct="1">
              <a:spcBef>
                <a:spcPts val="215"/>
              </a:spcBef>
              <a:spcAft>
                <a:spcPts val="0"/>
              </a:spcAft>
            </a:pPr>
            <a:r>
              <a:rPr b="1" kern="0" spc="-50" baseline="0" dirty="0">
                <a:solidFill>
                  <a:sysClr val="windowText" lastClr="000000"/>
                </a:solidFill>
                <a:latin typeface="Courier New"/>
                <a:cs typeface="Courier New"/>
              </a:rPr>
              <a:t>}</a:t>
            </a:r>
            <a:endParaRPr b="1"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5B530691-7D3D-6B5B-5B3D-410F2C0214CE}"/>
              </a:ext>
            </a:extLst>
          </p:cNvPr>
          <p:cNvSpPr txBox="1"/>
          <p:nvPr/>
        </p:nvSpPr>
        <p:spPr>
          <a:xfrm>
            <a:off x="383821" y="1211533"/>
            <a:ext cx="4683641" cy="22063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71450" marR="5080" indent="-171450">
              <a:lnSpc>
                <a:spcPts val="1390"/>
              </a:lnSpc>
              <a:spcBef>
                <a:spcPts val="185"/>
              </a:spcBef>
              <a:buFont typeface="Arial"/>
              <a:buChar char="•"/>
              <a:tabLst>
                <a:tab pos="171450" algn="l"/>
              </a:tabLst>
            </a:pPr>
            <a:r>
              <a:rPr sz="3200" b="1" dirty="0">
                <a:latin typeface="Arial"/>
                <a:cs typeface="Arial"/>
              </a:rPr>
              <a:t>What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do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we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need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to </a:t>
            </a:r>
            <a:r>
              <a:rPr sz="3200" b="1" dirty="0">
                <a:latin typeface="Arial"/>
                <a:cs typeface="Arial"/>
              </a:rPr>
              <a:t>keep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track</a:t>
            </a:r>
            <a:r>
              <a:rPr sz="3200" b="1" spc="-5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of?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428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03BE2-F9E7-BB0A-835A-D6CEFDBA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Frame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Pointer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21E125-48DA-6825-E28C-41486DB8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FE8B41-EA23-3E73-1E85-F35527DC21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3555E8-7B4D-3137-F5F2-706B3AF2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54</a:t>
            </a:fld>
            <a:endParaRPr lang="en-US" altLang="zh-CN"/>
          </a:p>
        </p:txBody>
      </p:sp>
      <p:sp>
        <p:nvSpPr>
          <p:cNvPr id="7" name="object 23">
            <a:extLst>
              <a:ext uri="{FF2B5EF4-FFF2-40B4-BE49-F238E27FC236}">
                <a16:creationId xmlns:a16="http://schemas.microsoft.com/office/drawing/2014/main" id="{B694E2AE-A115-2978-A63D-44FB93A838D8}"/>
              </a:ext>
            </a:extLst>
          </p:cNvPr>
          <p:cNvSpPr txBox="1"/>
          <p:nvPr/>
        </p:nvSpPr>
        <p:spPr>
          <a:xfrm>
            <a:off x="755576" y="1268760"/>
            <a:ext cx="2952328" cy="1232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marR="5080" indent="-171450" eaLnBrk="1" fontAlgn="auto" hangingPunct="1">
              <a:lnSpc>
                <a:spcPct val="99400"/>
              </a:lnSpc>
              <a:spcBef>
                <a:spcPts val="105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16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Frame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Pointer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designates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fixed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spot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in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activation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stack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which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can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be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used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as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5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reference</a:t>
            </a:r>
            <a:r>
              <a:rPr sz="1600" kern="0" spc="-3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throughout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execution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 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function.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24">
            <a:extLst>
              <a:ext uri="{FF2B5EF4-FFF2-40B4-BE49-F238E27FC236}">
                <a16:creationId xmlns:a16="http://schemas.microsoft.com/office/drawing/2014/main" id="{34960722-0677-0CA9-FA9E-0573F523D590}"/>
              </a:ext>
            </a:extLst>
          </p:cNvPr>
          <p:cNvSpPr txBox="1"/>
          <p:nvPr/>
        </p:nvSpPr>
        <p:spPr>
          <a:xfrm>
            <a:off x="729976" y="2809360"/>
            <a:ext cx="2952328" cy="138499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4150" marR="5080" indent="-171450" eaLnBrk="1" fontAlgn="auto" hangingPunct="1">
              <a:lnSpc>
                <a:spcPts val="1390"/>
              </a:lnSpc>
              <a:spcBef>
                <a:spcPts val="185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Note:</a:t>
            </a:r>
            <a:r>
              <a:rPr sz="1600" kern="0" spc="-3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Frame</a:t>
            </a:r>
            <a:r>
              <a:rPr sz="16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pointer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also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called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rgbClr val="FF0000"/>
                </a:solidFill>
                <a:latin typeface="Arial"/>
                <a:cs typeface="Arial"/>
              </a:rPr>
              <a:t>dynamic</a:t>
            </a:r>
            <a:r>
              <a:rPr sz="1600" kern="0" spc="-10" baseline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kern="0" spc="-20" baseline="0" dirty="0">
                <a:solidFill>
                  <a:srgbClr val="FF0000"/>
                </a:solidFill>
                <a:latin typeface="Arial"/>
                <a:cs typeface="Arial"/>
              </a:rPr>
              <a:t>link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4150" marR="90805" indent="-171450" eaLnBrk="1" fontAlgn="auto" hangingPunct="1">
              <a:lnSpc>
                <a:spcPct val="103299"/>
              </a:lnSpc>
              <a:spcBef>
                <a:spcPts val="180"/>
              </a:spcBef>
              <a:spcAft>
                <a:spcPts val="0"/>
              </a:spcAft>
              <a:buFontTx/>
              <a:buChar char="•"/>
              <a:tabLst>
                <a:tab pos="184150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Store</a:t>
            </a:r>
            <a:r>
              <a:rPr sz="1600" kern="0" spc="-3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Frame</a:t>
            </a:r>
            <a:r>
              <a:rPr sz="16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pointer</a:t>
            </a:r>
            <a:r>
              <a:rPr sz="16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in 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register….R5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446405" marR="26670" lvl="1" indent="-169545" eaLnBrk="1" fontAlgn="auto" hangingPunct="1">
              <a:spcBef>
                <a:spcPts val="275"/>
              </a:spcBef>
              <a:spcAft>
                <a:spcPts val="0"/>
              </a:spcAft>
              <a:buFontTx/>
              <a:buChar char="•"/>
              <a:tabLst>
                <a:tab pos="448309" algn="l"/>
              </a:tabLst>
            </a:pPr>
            <a:r>
              <a:rPr sz="1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Points</a:t>
            </a:r>
            <a:r>
              <a:rPr sz="1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to</a:t>
            </a:r>
            <a:r>
              <a:rPr sz="14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‘start’</a:t>
            </a:r>
            <a:r>
              <a:rPr sz="14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1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set</a:t>
            </a:r>
            <a:r>
              <a:rPr sz="1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 	</a:t>
            </a:r>
            <a:r>
              <a:rPr sz="1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local</a:t>
            </a:r>
            <a:r>
              <a:rPr sz="1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variables</a:t>
            </a:r>
            <a:endParaRPr sz="14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F439206D-FC67-2866-7E48-9F8D3D7FFFFB}"/>
              </a:ext>
            </a:extLst>
          </p:cNvPr>
          <p:cNvSpPr/>
          <p:nvPr/>
        </p:nvSpPr>
        <p:spPr>
          <a:xfrm>
            <a:off x="5578077" y="4430698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76200" y="95250"/>
                </a:moveTo>
                <a:lnTo>
                  <a:pt x="38100" y="95250"/>
                </a:lnTo>
                <a:lnTo>
                  <a:pt x="38100" y="257175"/>
                </a:lnTo>
                <a:lnTo>
                  <a:pt x="76200" y="257175"/>
                </a:lnTo>
                <a:lnTo>
                  <a:pt x="76200" y="95250"/>
                </a:lnTo>
                <a:close/>
              </a:path>
              <a:path w="114300" h="25717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5717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A8D4672-D669-C010-1957-74C17DC86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92039"/>
              </p:ext>
            </p:extLst>
          </p:nvPr>
        </p:nvGraphicFramePr>
        <p:xfrm>
          <a:off x="4466875" y="1384760"/>
          <a:ext cx="2313758" cy="4063125"/>
        </p:xfrm>
        <a:graphic>
          <a:graphicData uri="http://schemas.openxmlformats.org/drawingml/2006/table">
            <a:tbl>
              <a:tblPr firstRow="1" bandRow="1"/>
              <a:tblGrid>
                <a:gridCol w="231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0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spc="-20" dirty="0">
                          <a:latin typeface="Comic Sans MS"/>
                          <a:cs typeface="Comic Sans MS"/>
                        </a:rPr>
                        <a:t>Code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0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Constant</a:t>
                      </a:r>
                      <a:r>
                        <a:rPr sz="1800" spc="-4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80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dirty="0">
                          <a:latin typeface="Comic Sans MS"/>
                          <a:cs typeface="Comic Sans MS"/>
                        </a:rPr>
                        <a:t>Alterable</a:t>
                      </a:r>
                      <a:r>
                        <a:rPr sz="1800" spc="-50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800" spc="-20" dirty="0">
                          <a:latin typeface="Comic Sans MS"/>
                          <a:cs typeface="Comic Sans MS"/>
                        </a:rPr>
                        <a:t>Data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spc="-20" dirty="0">
                          <a:latin typeface="Comic Sans MS"/>
                          <a:cs typeface="Comic Sans MS"/>
                        </a:rPr>
                        <a:t>Heap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00000"/>
                      </a:solidFill>
                      <a:prstDash val="sysDash"/>
                    </a:lnL>
                    <a:lnR w="19050">
                      <a:solidFill>
                        <a:srgbClr val="000000"/>
                      </a:solidFill>
                      <a:prstDash val="sysDash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0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ys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9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spc="-10" dirty="0">
                          <a:latin typeface="Comic Sans MS"/>
                          <a:cs typeface="Comic Sans MS"/>
                        </a:rPr>
                        <a:t>Stack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133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ysDash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0">
            <a:extLst>
              <a:ext uri="{FF2B5EF4-FFF2-40B4-BE49-F238E27FC236}">
                <a16:creationId xmlns:a16="http://schemas.microsoft.com/office/drawing/2014/main" id="{3E09AFD6-20FB-5EFB-BA52-6AF947DFB8CB}"/>
              </a:ext>
            </a:extLst>
          </p:cNvPr>
          <p:cNvSpPr/>
          <p:nvPr/>
        </p:nvSpPr>
        <p:spPr>
          <a:xfrm>
            <a:off x="5566604" y="3563671"/>
            <a:ext cx="114300" cy="257175"/>
          </a:xfrm>
          <a:custGeom>
            <a:avLst/>
            <a:gdLst/>
            <a:ahLst/>
            <a:cxnLst/>
            <a:rect l="l" t="t" r="r" b="b"/>
            <a:pathLst>
              <a:path w="114300" h="257175">
                <a:moveTo>
                  <a:pt x="38100" y="142875"/>
                </a:moveTo>
                <a:lnTo>
                  <a:pt x="0" y="142875"/>
                </a:lnTo>
                <a:lnTo>
                  <a:pt x="57150" y="257175"/>
                </a:lnTo>
                <a:lnTo>
                  <a:pt x="104775" y="161925"/>
                </a:lnTo>
                <a:lnTo>
                  <a:pt x="38100" y="161925"/>
                </a:lnTo>
                <a:lnTo>
                  <a:pt x="38100" y="142875"/>
                </a:lnTo>
                <a:close/>
              </a:path>
              <a:path w="114300" h="257175">
                <a:moveTo>
                  <a:pt x="76200" y="0"/>
                </a:moveTo>
                <a:lnTo>
                  <a:pt x="38100" y="0"/>
                </a:lnTo>
                <a:lnTo>
                  <a:pt x="38100" y="161925"/>
                </a:lnTo>
                <a:lnTo>
                  <a:pt x="76200" y="161925"/>
                </a:lnTo>
                <a:lnTo>
                  <a:pt x="76200" y="0"/>
                </a:lnTo>
                <a:close/>
              </a:path>
              <a:path w="114300" h="257175">
                <a:moveTo>
                  <a:pt x="114300" y="142875"/>
                </a:moveTo>
                <a:lnTo>
                  <a:pt x="76200" y="142875"/>
                </a:lnTo>
                <a:lnTo>
                  <a:pt x="76200" y="161925"/>
                </a:lnTo>
                <a:lnTo>
                  <a:pt x="104775" y="161925"/>
                </a:lnTo>
                <a:lnTo>
                  <a:pt x="114300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object 13">
            <a:extLst>
              <a:ext uri="{FF2B5EF4-FFF2-40B4-BE49-F238E27FC236}">
                <a16:creationId xmlns:a16="http://schemas.microsoft.com/office/drawing/2014/main" id="{5ADB800D-ED1D-42CA-0F43-4C77E9EE8AA6}"/>
              </a:ext>
            </a:extLst>
          </p:cNvPr>
          <p:cNvGrpSpPr/>
          <p:nvPr/>
        </p:nvGrpSpPr>
        <p:grpSpPr>
          <a:xfrm>
            <a:off x="3886139" y="1804749"/>
            <a:ext cx="557176" cy="450816"/>
            <a:chOff x="4070984" y="6491128"/>
            <a:chExt cx="373380" cy="262255"/>
          </a:xfrm>
        </p:grpSpPr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9B9A499C-163A-64F1-3EEE-BD98BABA5C50}"/>
                </a:ext>
              </a:extLst>
            </p:cNvPr>
            <p:cNvSpPr/>
            <p:nvPr/>
          </p:nvSpPr>
          <p:spPr>
            <a:xfrm>
              <a:off x="4073524" y="6493668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182562" y="0"/>
                  </a:moveTo>
                  <a:lnTo>
                    <a:pt x="182562" y="47625"/>
                  </a:lnTo>
                  <a:lnTo>
                    <a:pt x="0" y="47625"/>
                  </a:lnTo>
                  <a:lnTo>
                    <a:pt x="0" y="209550"/>
                  </a:lnTo>
                  <a:lnTo>
                    <a:pt x="182562" y="209550"/>
                  </a:lnTo>
                  <a:lnTo>
                    <a:pt x="182562" y="257175"/>
                  </a:lnTo>
                  <a:lnTo>
                    <a:pt x="368300" y="128587"/>
                  </a:lnTo>
                  <a:lnTo>
                    <a:pt x="18256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B3F38F7B-4AB2-C016-5D6C-9D0D8E1D71A7}"/>
                </a:ext>
              </a:extLst>
            </p:cNvPr>
            <p:cNvSpPr/>
            <p:nvPr/>
          </p:nvSpPr>
          <p:spPr>
            <a:xfrm>
              <a:off x="4073524" y="6493668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0" y="47624"/>
                  </a:moveTo>
                  <a:lnTo>
                    <a:pt x="182563" y="47624"/>
                  </a:lnTo>
                  <a:lnTo>
                    <a:pt x="182563" y="0"/>
                  </a:lnTo>
                  <a:lnTo>
                    <a:pt x="368300" y="128587"/>
                  </a:lnTo>
                  <a:lnTo>
                    <a:pt x="182563" y="257175"/>
                  </a:lnTo>
                  <a:lnTo>
                    <a:pt x="182563" y="209550"/>
                  </a:lnTo>
                  <a:lnTo>
                    <a:pt x="0" y="209550"/>
                  </a:lnTo>
                  <a:lnTo>
                    <a:pt x="0" y="47624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object 16">
            <a:extLst>
              <a:ext uri="{FF2B5EF4-FFF2-40B4-BE49-F238E27FC236}">
                <a16:creationId xmlns:a16="http://schemas.microsoft.com/office/drawing/2014/main" id="{7ABAEE4F-7FF9-1467-51F0-51B8ED7A7901}"/>
              </a:ext>
            </a:extLst>
          </p:cNvPr>
          <p:cNvSpPr txBox="1"/>
          <p:nvPr/>
        </p:nvSpPr>
        <p:spPr>
          <a:xfrm>
            <a:off x="3973478" y="1968144"/>
            <a:ext cx="38249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R4</a:t>
            </a:r>
            <a:endParaRPr sz="1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3F316E5C-6063-5CA5-C2D9-E07A54DF051B}"/>
              </a:ext>
            </a:extLst>
          </p:cNvPr>
          <p:cNvGrpSpPr/>
          <p:nvPr/>
        </p:nvGrpSpPr>
        <p:grpSpPr>
          <a:xfrm>
            <a:off x="3817124" y="4440608"/>
            <a:ext cx="597788" cy="698007"/>
            <a:chOff x="4070984" y="8047672"/>
            <a:chExt cx="373380" cy="467359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00F22712-F554-56CD-0422-53C925EE5CF6}"/>
                </a:ext>
              </a:extLst>
            </p:cNvPr>
            <p:cNvSpPr/>
            <p:nvPr/>
          </p:nvSpPr>
          <p:spPr>
            <a:xfrm>
              <a:off x="4073524" y="8050212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182562" y="0"/>
                  </a:moveTo>
                  <a:lnTo>
                    <a:pt x="182562" y="47625"/>
                  </a:lnTo>
                  <a:lnTo>
                    <a:pt x="0" y="47625"/>
                  </a:lnTo>
                  <a:lnTo>
                    <a:pt x="0" y="209550"/>
                  </a:lnTo>
                  <a:lnTo>
                    <a:pt x="182562" y="209550"/>
                  </a:lnTo>
                  <a:lnTo>
                    <a:pt x="182562" y="257175"/>
                  </a:lnTo>
                  <a:lnTo>
                    <a:pt x="368300" y="128587"/>
                  </a:lnTo>
                  <a:lnTo>
                    <a:pt x="18256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01D53AC3-F8BB-1A15-3E8D-4D5F217750B7}"/>
                </a:ext>
              </a:extLst>
            </p:cNvPr>
            <p:cNvSpPr/>
            <p:nvPr/>
          </p:nvSpPr>
          <p:spPr>
            <a:xfrm>
              <a:off x="4073524" y="8050212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0" y="47624"/>
                  </a:moveTo>
                  <a:lnTo>
                    <a:pt x="182563" y="47624"/>
                  </a:lnTo>
                  <a:lnTo>
                    <a:pt x="182563" y="0"/>
                  </a:lnTo>
                  <a:lnTo>
                    <a:pt x="368300" y="128587"/>
                  </a:lnTo>
                  <a:lnTo>
                    <a:pt x="182563" y="257175"/>
                  </a:lnTo>
                  <a:lnTo>
                    <a:pt x="182563" y="209550"/>
                  </a:lnTo>
                  <a:lnTo>
                    <a:pt x="0" y="209550"/>
                  </a:lnTo>
                  <a:lnTo>
                    <a:pt x="0" y="47624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9DDD563A-472A-0FA9-474F-2A64FCEADFF9}"/>
                </a:ext>
              </a:extLst>
            </p:cNvPr>
            <p:cNvSpPr/>
            <p:nvPr/>
          </p:nvSpPr>
          <p:spPr>
            <a:xfrm>
              <a:off x="4073524" y="8254999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182562" y="0"/>
                  </a:moveTo>
                  <a:lnTo>
                    <a:pt x="182562" y="47625"/>
                  </a:lnTo>
                  <a:lnTo>
                    <a:pt x="0" y="47625"/>
                  </a:lnTo>
                  <a:lnTo>
                    <a:pt x="0" y="209550"/>
                  </a:lnTo>
                  <a:lnTo>
                    <a:pt x="182562" y="209550"/>
                  </a:lnTo>
                  <a:lnTo>
                    <a:pt x="182562" y="257175"/>
                  </a:lnTo>
                  <a:lnTo>
                    <a:pt x="368300" y="128587"/>
                  </a:lnTo>
                  <a:lnTo>
                    <a:pt x="18256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3BE1C9CE-8B56-EBBC-4EA2-084F79023E3E}"/>
                </a:ext>
              </a:extLst>
            </p:cNvPr>
            <p:cNvSpPr/>
            <p:nvPr/>
          </p:nvSpPr>
          <p:spPr>
            <a:xfrm>
              <a:off x="4073524" y="8254999"/>
              <a:ext cx="368300" cy="257175"/>
            </a:xfrm>
            <a:custGeom>
              <a:avLst/>
              <a:gdLst/>
              <a:ahLst/>
              <a:cxnLst/>
              <a:rect l="l" t="t" r="r" b="b"/>
              <a:pathLst>
                <a:path w="368300" h="257175">
                  <a:moveTo>
                    <a:pt x="0" y="47624"/>
                  </a:moveTo>
                  <a:lnTo>
                    <a:pt x="182563" y="47624"/>
                  </a:lnTo>
                  <a:lnTo>
                    <a:pt x="182563" y="0"/>
                  </a:lnTo>
                  <a:lnTo>
                    <a:pt x="368300" y="128587"/>
                  </a:lnTo>
                  <a:lnTo>
                    <a:pt x="182563" y="257175"/>
                  </a:lnTo>
                  <a:lnTo>
                    <a:pt x="182563" y="209550"/>
                  </a:lnTo>
                  <a:lnTo>
                    <a:pt x="0" y="209550"/>
                  </a:lnTo>
                  <a:lnTo>
                    <a:pt x="0" y="47624"/>
                  </a:lnTo>
                  <a:close/>
                </a:path>
              </a:pathLst>
            </a:custGeom>
            <a:ln w="47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object 22">
            <a:extLst>
              <a:ext uri="{FF2B5EF4-FFF2-40B4-BE49-F238E27FC236}">
                <a16:creationId xmlns:a16="http://schemas.microsoft.com/office/drawing/2014/main" id="{6DBF66AD-94B2-8E7F-8631-A708D76AC896}"/>
              </a:ext>
            </a:extLst>
          </p:cNvPr>
          <p:cNvSpPr txBox="1"/>
          <p:nvPr/>
        </p:nvSpPr>
        <p:spPr>
          <a:xfrm>
            <a:off x="3848542" y="4555887"/>
            <a:ext cx="361886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R6</a:t>
            </a:r>
            <a:endParaRPr sz="1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670"/>
              </a:spcBef>
              <a:spcAft>
                <a:spcPts val="0"/>
              </a:spcAft>
            </a:pPr>
            <a:r>
              <a:rPr sz="1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R5</a:t>
            </a:r>
            <a:endParaRPr sz="1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DD19EF1D-A3FA-8454-229F-DDCE96B8BEE0}"/>
              </a:ext>
            </a:extLst>
          </p:cNvPr>
          <p:cNvSpPr txBox="1"/>
          <p:nvPr/>
        </p:nvSpPr>
        <p:spPr>
          <a:xfrm>
            <a:off x="6837765" y="1336979"/>
            <a:ext cx="73121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x0000</a:t>
            </a:r>
            <a:endParaRPr sz="105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C04A0DB4-2A04-33F0-1808-72EF8C2E27EE}"/>
              </a:ext>
            </a:extLst>
          </p:cNvPr>
          <p:cNvSpPr txBox="1"/>
          <p:nvPr/>
        </p:nvSpPr>
        <p:spPr>
          <a:xfrm>
            <a:off x="6876256" y="5313409"/>
            <a:ext cx="52353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2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xFFFF</a:t>
            </a:r>
            <a:endParaRPr sz="105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9816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293FCA-D61D-5C02-5849-3D5A6404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LC3: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Local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Variable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 Storage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8F0824-B208-9520-5FF3-F7743372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0EBC78-4B6B-1D13-BD19-78C08BC62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57DFE9-C8EA-ED1F-D8DB-90A9A9CF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930D19C-27E9-9EC4-E3DC-56165F213307}"/>
              </a:ext>
            </a:extLst>
          </p:cNvPr>
          <p:cNvSpPr txBox="1"/>
          <p:nvPr/>
        </p:nvSpPr>
        <p:spPr>
          <a:xfrm>
            <a:off x="611560" y="1124744"/>
            <a:ext cx="3686810" cy="2024272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88900" eaLnBrk="1" fontAlgn="auto" hangingPunct="1">
              <a:spcBef>
                <a:spcPts val="1005"/>
              </a:spcBef>
              <a:spcAft>
                <a:spcPts val="0"/>
              </a:spcAft>
            </a:pPr>
            <a:r>
              <a:rPr sz="1400" b="1" kern="0" baseline="0" dirty="0">
                <a:solidFill>
                  <a:srgbClr val="3333CC"/>
                </a:solidFill>
                <a:latin typeface="Arial"/>
                <a:cs typeface="Arial"/>
              </a:rPr>
              <a:t>LC</a:t>
            </a:r>
            <a:r>
              <a:rPr sz="2000" b="1" kern="0" baseline="0" dirty="0">
                <a:solidFill>
                  <a:srgbClr val="3333CC"/>
                </a:solidFill>
                <a:latin typeface="Arial"/>
                <a:cs typeface="Arial"/>
              </a:rPr>
              <a:t>3:</a:t>
            </a:r>
            <a:r>
              <a:rPr sz="2000" b="1" kern="0" spc="-15" baseline="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kern="0" baseline="0" dirty="0">
                <a:solidFill>
                  <a:srgbClr val="3333CC"/>
                </a:solidFill>
                <a:latin typeface="Arial"/>
                <a:cs typeface="Arial"/>
              </a:rPr>
              <a:t>Local</a:t>
            </a:r>
            <a:r>
              <a:rPr sz="2000" b="1" kern="0" spc="-15" baseline="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000" b="1" kern="0" baseline="0" dirty="0">
                <a:solidFill>
                  <a:srgbClr val="3333CC"/>
                </a:solidFill>
                <a:latin typeface="Arial"/>
                <a:cs typeface="Arial"/>
              </a:rPr>
              <a:t>Variable</a:t>
            </a:r>
            <a:r>
              <a:rPr sz="2000" b="1" kern="0" spc="-10" baseline="0" dirty="0">
                <a:solidFill>
                  <a:srgbClr val="3333CC"/>
                </a:solidFill>
                <a:latin typeface="Arial"/>
                <a:cs typeface="Arial"/>
              </a:rPr>
              <a:t> Storage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65405" indent="-62230" eaLnBrk="1" fontAlgn="auto" hangingPunct="1">
              <a:spcBef>
                <a:spcPts val="775"/>
              </a:spcBef>
              <a:spcAft>
                <a:spcPts val="0"/>
              </a:spcAft>
              <a:buSzPct val="91666"/>
              <a:buFontTx/>
              <a:buChar char="•"/>
              <a:tabLst>
                <a:tab pos="65405" algn="l"/>
              </a:tabLst>
            </a:pP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Local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variables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are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stored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in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an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2000" i="1" kern="0" baseline="0" dirty="0">
                <a:solidFill>
                  <a:srgbClr val="CE0000"/>
                </a:solidFill>
                <a:latin typeface="Arial"/>
                <a:cs typeface="Arial"/>
              </a:rPr>
              <a:t>activation</a:t>
            </a:r>
            <a:r>
              <a:rPr sz="2000" i="1" kern="0" spc="-15" baseline="0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2000" i="1" kern="0" baseline="0" dirty="0">
                <a:solidFill>
                  <a:srgbClr val="CE0000"/>
                </a:solidFill>
                <a:latin typeface="Arial"/>
                <a:cs typeface="Arial"/>
              </a:rPr>
              <a:t>record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,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for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each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code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block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also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known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as</a:t>
            </a:r>
            <a:r>
              <a:rPr sz="20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5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</a:t>
            </a:r>
            <a:r>
              <a:rPr lang="en-US" sz="2000" kern="0" spc="-5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sz="2000" i="1" kern="0" baseline="0" dirty="0">
                <a:solidFill>
                  <a:srgbClr val="CE0000"/>
                </a:solidFill>
                <a:latin typeface="Arial"/>
                <a:cs typeface="Arial"/>
              </a:rPr>
              <a:t>stack</a:t>
            </a:r>
            <a:r>
              <a:rPr sz="2000" i="1" kern="0" spc="-20" baseline="0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2000" i="1" kern="0" spc="-10" baseline="0" dirty="0">
                <a:solidFill>
                  <a:srgbClr val="CE0000"/>
                </a:solidFill>
                <a:latin typeface="Arial"/>
                <a:cs typeface="Arial"/>
              </a:rPr>
              <a:t>frame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.</a:t>
            </a: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9720" lvl="1" indent="-116205" eaLnBrk="1" fontAlgn="auto" hangingPunct="1">
              <a:spcBef>
                <a:spcPts val="270"/>
              </a:spcBef>
              <a:spcAft>
                <a:spcPts val="0"/>
              </a:spcAft>
              <a:buFontTx/>
              <a:buChar char="•"/>
              <a:tabLst>
                <a:tab pos="299720" algn="l"/>
              </a:tabLst>
            </a:pPr>
            <a:r>
              <a:rPr sz="1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Cannot</a:t>
            </a:r>
            <a:r>
              <a:rPr sz="14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afford</a:t>
            </a:r>
            <a:r>
              <a:rPr sz="1400"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to</a:t>
            </a:r>
            <a:r>
              <a:rPr sz="1400"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forget about</a:t>
            </a:r>
            <a:r>
              <a:rPr sz="14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sz="1400"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Stack</a:t>
            </a:r>
            <a:r>
              <a:rPr sz="1400" kern="0" spc="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400" kern="0" spc="-50" baseline="0" dirty="0">
                <a:solidFill>
                  <a:sysClr val="windowText" lastClr="000000"/>
                </a:solidFill>
                <a:latin typeface="Cambria"/>
                <a:cs typeface="Cambria"/>
              </a:rPr>
              <a:t>©</a:t>
            </a:r>
            <a:endParaRPr sz="1400" kern="0" baseline="0" dirty="0">
              <a:solidFill>
                <a:sysClr val="windowText" lastClr="000000"/>
              </a:solidFill>
              <a:latin typeface="Cambria"/>
              <a:cs typeface="Cambria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9ACF5C8-3137-6D73-BA13-54E82EC9C6C1}"/>
              </a:ext>
            </a:extLst>
          </p:cNvPr>
          <p:cNvSpPr txBox="1"/>
          <p:nvPr/>
        </p:nvSpPr>
        <p:spPr>
          <a:xfrm>
            <a:off x="646196" y="3093511"/>
            <a:ext cx="4199436" cy="2665986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299085" indent="-9525">
              <a:lnSpc>
                <a:spcPct val="105000"/>
              </a:lnSpc>
              <a:spcBef>
                <a:spcPts val="25"/>
              </a:spcBef>
              <a:buSzPct val="91666"/>
              <a:buFont typeface="Arial"/>
              <a:buChar char="•"/>
              <a:tabLst>
                <a:tab pos="65405" algn="l"/>
              </a:tabLst>
            </a:pP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Symbol</a:t>
            </a:r>
            <a:r>
              <a:rPr sz="2800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table</a:t>
            </a:r>
            <a:r>
              <a:rPr sz="2800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“offset”</a:t>
            </a:r>
            <a:r>
              <a:rPr sz="2800" i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gives</a:t>
            </a:r>
            <a:r>
              <a:rPr sz="2800" i="1" spc="-25" dirty="0">
                <a:solidFill>
                  <a:srgbClr val="C00000"/>
                </a:solidFill>
                <a:latin typeface="Arial"/>
                <a:cs typeface="Arial"/>
              </a:rPr>
              <a:t> the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distance</a:t>
            </a:r>
            <a:r>
              <a:rPr sz="2800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from</a:t>
            </a:r>
            <a:r>
              <a:rPr sz="2800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8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base</a:t>
            </a:r>
            <a:r>
              <a:rPr sz="2800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800" i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sz="2800" i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C00000"/>
                </a:solidFill>
                <a:latin typeface="Arial"/>
                <a:cs typeface="Arial"/>
              </a:rPr>
              <a:t>fram</a:t>
            </a:r>
            <a:r>
              <a:rPr sz="2800" spc="-10" dirty="0">
                <a:latin typeface="Arial"/>
                <a:cs typeface="Arial"/>
              </a:rPr>
              <a:t>e.</a:t>
            </a:r>
            <a:endParaRPr sz="2800" dirty="0">
              <a:latin typeface="Arial"/>
              <a:cs typeface="Arial"/>
            </a:endParaRPr>
          </a:p>
          <a:p>
            <a:pPr marL="299720" marR="236854" lvl="1" indent="-116205">
              <a:lnSpc>
                <a:spcPct val="100000"/>
              </a:lnSpc>
              <a:spcBef>
                <a:spcPts val="250"/>
              </a:spcBef>
              <a:buChar char="•"/>
              <a:tabLst>
                <a:tab pos="300990" algn="l"/>
              </a:tabLst>
            </a:pPr>
            <a:r>
              <a:rPr sz="2400" dirty="0">
                <a:latin typeface="Arial"/>
                <a:cs typeface="Arial"/>
              </a:rPr>
              <a:t>R5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frame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pointer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holds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address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base of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current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frame.</a:t>
            </a:r>
            <a:endParaRPr sz="2400" dirty="0">
              <a:latin typeface="Arial"/>
              <a:cs typeface="Arial"/>
            </a:endParaRPr>
          </a:p>
          <a:p>
            <a:pPr marL="299720" lvl="1" indent="-116205">
              <a:lnSpc>
                <a:spcPct val="100000"/>
              </a:lnSpc>
              <a:spcBef>
                <a:spcPts val="215"/>
              </a:spcBef>
              <a:buChar char="•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new frame is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pushed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 </a:t>
            </a:r>
            <a:r>
              <a:rPr sz="2400" spc="-25" dirty="0">
                <a:latin typeface="Arial"/>
                <a:cs typeface="Arial"/>
              </a:rPr>
              <a:t>the</a:t>
            </a:r>
            <a:endParaRPr sz="2400" dirty="0">
              <a:latin typeface="Arial"/>
              <a:cs typeface="Arial"/>
            </a:endParaRPr>
          </a:p>
          <a:p>
            <a:pPr marL="30099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run-</a:t>
            </a:r>
            <a:r>
              <a:rPr sz="2400" dirty="0">
                <a:latin typeface="Arial"/>
                <a:cs typeface="Arial"/>
              </a:rPr>
              <a:t>time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stack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 time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block is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entered.</a:t>
            </a:r>
            <a:endParaRPr sz="2400" dirty="0">
              <a:latin typeface="Arial"/>
              <a:cs typeface="Arial"/>
            </a:endParaRPr>
          </a:p>
          <a:p>
            <a:pPr marL="299720" lvl="1" indent="-116205">
              <a:lnSpc>
                <a:spcPct val="100000"/>
              </a:lnSpc>
              <a:spcBef>
                <a:spcPts val="190"/>
              </a:spcBef>
              <a:buChar char="•"/>
              <a:tabLst>
                <a:tab pos="299720" algn="l"/>
              </a:tabLst>
            </a:pPr>
            <a:r>
              <a:rPr sz="2400" dirty="0">
                <a:latin typeface="Arial"/>
                <a:cs typeface="Arial"/>
              </a:rPr>
              <a:t>Because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stack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grows</a:t>
            </a:r>
            <a:r>
              <a:rPr sz="2400" spc="-10" dirty="0">
                <a:latin typeface="Arial"/>
                <a:cs typeface="Arial"/>
              </a:rPr>
              <a:t> downward,</a:t>
            </a:r>
            <a:endParaRPr sz="2400" dirty="0">
              <a:latin typeface="Arial"/>
              <a:cs typeface="Arial"/>
            </a:endParaRPr>
          </a:p>
          <a:p>
            <a:pPr marL="300990" marR="16002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base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highest address of 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frame,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variable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offsets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&lt;=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0.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C2CEC4CB-1E69-7509-E187-95348F70A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212456"/>
              </p:ext>
            </p:extLst>
          </p:nvPr>
        </p:nvGraphicFramePr>
        <p:xfrm>
          <a:off x="5292080" y="2564904"/>
          <a:ext cx="2895650" cy="2629892"/>
        </p:xfrm>
        <a:graphic>
          <a:graphicData uri="http://schemas.openxmlformats.org/drawingml/2006/table">
            <a:tbl>
              <a:tblPr firstRow="1" bandRow="1"/>
              <a:tblGrid>
                <a:gridCol w="289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30"/>
                        </a:lnSpc>
                        <a:spcBef>
                          <a:spcPts val="70"/>
                        </a:spcBef>
                      </a:pPr>
                      <a:r>
                        <a:rPr sz="1600" spc="-20" dirty="0">
                          <a:latin typeface="Franklin Gothic Book"/>
                          <a:cs typeface="Franklin Gothic Book"/>
                        </a:rPr>
                        <a:t>temp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89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55"/>
                        </a:lnSpc>
                      </a:pPr>
                      <a:r>
                        <a:rPr sz="1600" spc="-10" dirty="0">
                          <a:latin typeface="Franklin Gothic Book"/>
                          <a:cs typeface="Franklin Gothic Book"/>
                        </a:rPr>
                        <a:t>value</a:t>
                      </a:r>
                      <a:endParaRPr sz="16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960"/>
                        </a:lnSpc>
                      </a:pPr>
                      <a:r>
                        <a:rPr sz="1600" spc="-10" dirty="0">
                          <a:latin typeface="Franklin Gothic Book"/>
                          <a:cs typeface="Franklin Gothic Book"/>
                        </a:rPr>
                        <a:t>number</a:t>
                      </a:r>
                      <a:endParaRPr sz="16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3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bject 6">
            <a:extLst>
              <a:ext uri="{FF2B5EF4-FFF2-40B4-BE49-F238E27FC236}">
                <a16:creationId xmlns:a16="http://schemas.microsoft.com/office/drawing/2014/main" id="{90E69BFE-64D4-C00C-0A10-A13EED52E89A}"/>
              </a:ext>
            </a:extLst>
          </p:cNvPr>
          <p:cNvSpPr txBox="1"/>
          <p:nvPr/>
        </p:nvSpPr>
        <p:spPr>
          <a:xfrm>
            <a:off x="4703519" y="4160340"/>
            <a:ext cx="3130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Arial"/>
                <a:cs typeface="Arial"/>
              </a:rPr>
              <a:t>R5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77F6ADC-73EF-43A9-5AAF-8E721A15C515}"/>
              </a:ext>
            </a:extLst>
          </p:cNvPr>
          <p:cNvSpPr/>
          <p:nvPr/>
        </p:nvSpPr>
        <p:spPr>
          <a:xfrm>
            <a:off x="4957034" y="4294592"/>
            <a:ext cx="263037" cy="50546"/>
          </a:xfrm>
          <a:custGeom>
            <a:avLst/>
            <a:gdLst/>
            <a:ahLst/>
            <a:cxnLst/>
            <a:rect l="l" t="t" r="r" b="b"/>
            <a:pathLst>
              <a:path w="152400" h="38100">
                <a:moveTo>
                  <a:pt x="114300" y="0"/>
                </a:moveTo>
                <a:lnTo>
                  <a:pt x="114300" y="38100"/>
                </a:lnTo>
                <a:lnTo>
                  <a:pt x="147637" y="21431"/>
                </a:lnTo>
                <a:lnTo>
                  <a:pt x="120650" y="21431"/>
                </a:lnTo>
                <a:lnTo>
                  <a:pt x="120650" y="16668"/>
                </a:lnTo>
                <a:lnTo>
                  <a:pt x="147637" y="16668"/>
                </a:lnTo>
                <a:lnTo>
                  <a:pt x="114300" y="0"/>
                </a:lnTo>
                <a:close/>
              </a:path>
              <a:path w="152400" h="38100">
                <a:moveTo>
                  <a:pt x="114300" y="16668"/>
                </a:moveTo>
                <a:lnTo>
                  <a:pt x="0" y="16668"/>
                </a:lnTo>
                <a:lnTo>
                  <a:pt x="0" y="21431"/>
                </a:lnTo>
                <a:lnTo>
                  <a:pt x="114300" y="21431"/>
                </a:lnTo>
                <a:lnTo>
                  <a:pt x="114300" y="16668"/>
                </a:lnTo>
                <a:close/>
              </a:path>
              <a:path w="152400" h="38100">
                <a:moveTo>
                  <a:pt x="147637" y="16668"/>
                </a:moveTo>
                <a:lnTo>
                  <a:pt x="120650" y="16668"/>
                </a:lnTo>
                <a:lnTo>
                  <a:pt x="120650" y="21431"/>
                </a:lnTo>
                <a:lnTo>
                  <a:pt x="147637" y="21431"/>
                </a:lnTo>
                <a:lnTo>
                  <a:pt x="152400" y="19050"/>
                </a:lnTo>
                <a:lnTo>
                  <a:pt x="147637" y="16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3948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F705D0-2B66-3ABB-268A-F7398055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Summary: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LC3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Allocation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for</a:t>
            </a:r>
            <a:r>
              <a:rPr lang="en-US" altLang="zh-CN" sz="2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Variables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173CAB-DA1C-B5CA-DD34-B48B62CB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3CAC13-E61C-978C-E84A-9826A89D5B0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3AE387-983E-7B26-5244-48C77675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56</a:t>
            </a:fld>
            <a:endParaRPr lang="en-US" altLang="zh-CN"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7213503D-8D56-748B-EDF4-9519C3C20AFC}"/>
              </a:ext>
            </a:extLst>
          </p:cNvPr>
          <p:cNvSpPr txBox="1"/>
          <p:nvPr/>
        </p:nvSpPr>
        <p:spPr>
          <a:xfrm>
            <a:off x="902804" y="1268760"/>
            <a:ext cx="3528392" cy="46467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65405" indent="-63500" eaLnBrk="1" fontAlgn="auto" hangingPunct="1">
              <a:spcBef>
                <a:spcPts val="395"/>
              </a:spcBef>
              <a:spcAft>
                <a:spcPts val="0"/>
              </a:spcAft>
              <a:buSzPct val="87500"/>
              <a:buFontTx/>
              <a:buChar char="•"/>
              <a:tabLst>
                <a:tab pos="65405" algn="l"/>
              </a:tabLst>
            </a:pPr>
            <a:r>
              <a:rPr sz="2400" kern="0" baseline="0" dirty="0">
                <a:solidFill>
                  <a:srgbClr val="CE0000"/>
                </a:solidFill>
                <a:latin typeface="Arial"/>
                <a:cs typeface="Arial"/>
              </a:rPr>
              <a:t>Global</a:t>
            </a:r>
            <a:r>
              <a:rPr sz="2400" kern="0" spc="-15" baseline="0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2400" kern="0" baseline="0" dirty="0">
                <a:solidFill>
                  <a:srgbClr val="CE0000"/>
                </a:solidFill>
                <a:latin typeface="Arial"/>
                <a:cs typeface="Arial"/>
              </a:rPr>
              <a:t>data</a:t>
            </a:r>
            <a:r>
              <a:rPr sz="2400" kern="0" spc="-15" baseline="0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2400" kern="0" spc="-10" baseline="0" dirty="0">
                <a:solidFill>
                  <a:srgbClr val="CE0000"/>
                </a:solidFill>
                <a:latin typeface="Arial"/>
                <a:cs typeface="Arial"/>
              </a:rPr>
              <a:t>section</a:t>
            </a:r>
            <a:endParaRPr sz="24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9720" marR="231140" lvl="1" indent="-116205" eaLnBrk="1" fontAlgn="auto" hangingPunct="1">
              <a:spcBef>
                <a:spcPts val="250"/>
              </a:spcBef>
              <a:spcAft>
                <a:spcPts val="0"/>
              </a:spcAft>
              <a:buFontTx/>
              <a:buChar char="•"/>
              <a:tabLst>
                <a:tab pos="300990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All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global variables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stored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here 	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(actually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all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static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variables)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9720" lvl="1" indent="-116205" eaLnBrk="1" fontAlgn="auto" hangingPunct="1">
              <a:spcBef>
                <a:spcPts val="215"/>
              </a:spcBef>
              <a:spcAft>
                <a:spcPts val="0"/>
              </a:spcAft>
              <a:buFontTx/>
              <a:buChar char="•"/>
              <a:tabLst>
                <a:tab pos="299720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R4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points to 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beginning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65405" indent="-63500" eaLnBrk="1" fontAlgn="auto" hangingPunct="1">
              <a:spcBef>
                <a:spcPts val="305"/>
              </a:spcBef>
              <a:spcAft>
                <a:spcPts val="0"/>
              </a:spcAft>
              <a:buSzPct val="87500"/>
              <a:buFontTx/>
              <a:buChar char="•"/>
              <a:tabLst>
                <a:tab pos="65405" algn="l"/>
              </a:tabLst>
            </a:pPr>
            <a:r>
              <a:rPr sz="2400" kern="0" spc="-10" baseline="0" dirty="0">
                <a:solidFill>
                  <a:srgbClr val="CE0000"/>
                </a:solidFill>
                <a:latin typeface="Arial"/>
                <a:cs typeface="Arial"/>
              </a:rPr>
              <a:t>Run-</a:t>
            </a:r>
            <a:r>
              <a:rPr sz="2400" kern="0" baseline="0" dirty="0">
                <a:solidFill>
                  <a:srgbClr val="CE0000"/>
                </a:solidFill>
                <a:latin typeface="Arial"/>
                <a:cs typeface="Arial"/>
              </a:rPr>
              <a:t>time</a:t>
            </a:r>
            <a:r>
              <a:rPr sz="2400" kern="0" spc="10" baseline="0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sz="2400" kern="0" spc="-10" baseline="0" dirty="0">
                <a:solidFill>
                  <a:srgbClr val="CE0000"/>
                </a:solidFill>
                <a:latin typeface="Arial"/>
                <a:cs typeface="Arial"/>
              </a:rPr>
              <a:t>stack</a:t>
            </a:r>
            <a:endParaRPr sz="24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9720" lvl="1" indent="-116205" eaLnBrk="1" fontAlgn="auto" hangingPunct="1">
              <a:spcBef>
                <a:spcPts val="245"/>
              </a:spcBef>
              <a:spcAft>
                <a:spcPts val="0"/>
              </a:spcAft>
              <a:buFontTx/>
              <a:buChar char="•"/>
              <a:tabLst>
                <a:tab pos="299720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Used</a:t>
            </a:r>
            <a:r>
              <a:rPr sz="1600"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for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local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variables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9720" lvl="1" indent="-116205" eaLnBrk="1" fontAlgn="auto" hangingPunct="1">
              <a:spcBef>
                <a:spcPts val="195"/>
              </a:spcBef>
              <a:spcAft>
                <a:spcPts val="0"/>
              </a:spcAft>
              <a:buFontTx/>
              <a:buChar char="•"/>
              <a:tabLst>
                <a:tab pos="299720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R6 points to top of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stack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9720" lvl="1" indent="-116205" eaLnBrk="1" fontAlgn="auto" hangingPunct="1">
              <a:spcBef>
                <a:spcPts val="215"/>
              </a:spcBef>
              <a:spcAft>
                <a:spcPts val="0"/>
              </a:spcAft>
              <a:buFontTx/>
              <a:buChar char="•"/>
              <a:tabLst>
                <a:tab pos="299720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R5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points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to top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frame on</a:t>
            </a:r>
            <a:r>
              <a:rPr sz="1600"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stack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9720" marR="231775" lvl="1" indent="-116205" eaLnBrk="1" fontAlgn="auto" hangingPunct="1">
              <a:spcBef>
                <a:spcPts val="290"/>
              </a:spcBef>
              <a:spcAft>
                <a:spcPts val="0"/>
              </a:spcAft>
              <a:buFontTx/>
              <a:buChar char="•"/>
              <a:tabLst>
                <a:tab pos="300990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New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frame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for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each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16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block</a:t>
            </a: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	</a:t>
            </a:r>
            <a:endParaRPr lang="en-US"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83515" marR="231775" lvl="1" eaLnBrk="1" fontAlgn="auto" hangingPunct="1">
              <a:spcBef>
                <a:spcPts val="290"/>
              </a:spcBef>
              <a:spcAft>
                <a:spcPts val="0"/>
              </a:spcAft>
              <a:tabLst>
                <a:tab pos="300990" algn="l"/>
              </a:tabLst>
            </a:pPr>
            <a:r>
              <a:rPr sz="16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(goes away when block </a:t>
            </a:r>
            <a:r>
              <a:rPr sz="16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exited)</a:t>
            </a:r>
            <a:endParaRPr sz="16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5080" indent="-10795" eaLnBrk="1" fontAlgn="auto" hangingPunct="1">
              <a:spcBef>
                <a:spcPts val="390"/>
              </a:spcBef>
              <a:spcAft>
                <a:spcPts val="0"/>
              </a:spcAft>
              <a:buSzPct val="87500"/>
              <a:buFontTx/>
              <a:buChar char="•"/>
              <a:tabLst>
                <a:tab pos="65405" algn="l"/>
              </a:tabLst>
            </a:pP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Offset</a:t>
            </a:r>
            <a:r>
              <a:rPr sz="2000" kern="0" spc="-3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=</a:t>
            </a:r>
            <a:r>
              <a:rPr sz="2000" kern="0" spc="-3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distance</a:t>
            </a:r>
            <a:r>
              <a:rPr sz="2000"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lang="en-US"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beginning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of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0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storage</a:t>
            </a:r>
            <a:r>
              <a:rPr sz="20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area</a:t>
            </a:r>
            <a:endParaRPr lang="en-US" sz="2000" kern="0" spc="-2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5080" indent="-10795" eaLnBrk="1" fontAlgn="auto" hangingPunct="1">
              <a:spcBef>
                <a:spcPts val="390"/>
              </a:spcBef>
              <a:spcAft>
                <a:spcPts val="0"/>
              </a:spcAft>
              <a:buSzPct val="87500"/>
              <a:buFontTx/>
              <a:buChar char="•"/>
              <a:tabLst>
                <a:tab pos="65405" algn="l"/>
              </a:tabLst>
            </a:pPr>
            <a:endParaRPr sz="20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9720" lvl="1" indent="-116205" eaLnBrk="1" fontAlgn="auto" hangingPunct="1">
              <a:spcBef>
                <a:spcPts val="140"/>
              </a:spcBef>
              <a:spcAft>
                <a:spcPts val="0"/>
              </a:spcAft>
              <a:buFontTx/>
              <a:buChar char="•"/>
              <a:tabLst>
                <a:tab pos="299720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Global: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rgbClr val="CE0000"/>
                </a:solidFill>
                <a:latin typeface="Courier New"/>
                <a:cs typeface="Courier New"/>
              </a:rPr>
              <a:t>LDR</a:t>
            </a:r>
            <a:r>
              <a:rPr kern="0" spc="-15" baseline="0" dirty="0">
                <a:solidFill>
                  <a:srgbClr val="CE0000"/>
                </a:solidFill>
                <a:latin typeface="Courier New"/>
                <a:cs typeface="Courier New"/>
              </a:rPr>
              <a:t> </a:t>
            </a:r>
            <a:r>
              <a:rPr kern="0" baseline="0" dirty="0">
                <a:solidFill>
                  <a:srgbClr val="CE0000"/>
                </a:solidFill>
                <a:latin typeface="Courier New"/>
                <a:cs typeface="Courier New"/>
              </a:rPr>
              <a:t>R1,</a:t>
            </a:r>
            <a:r>
              <a:rPr kern="0" spc="-15" baseline="0" dirty="0">
                <a:solidFill>
                  <a:srgbClr val="CE0000"/>
                </a:solidFill>
                <a:latin typeface="Courier New"/>
                <a:cs typeface="Courier New"/>
              </a:rPr>
              <a:t> </a:t>
            </a:r>
            <a:r>
              <a:rPr kern="0" baseline="0" dirty="0">
                <a:solidFill>
                  <a:srgbClr val="3333CC"/>
                </a:solidFill>
                <a:latin typeface="Courier New"/>
                <a:cs typeface="Courier New"/>
              </a:rPr>
              <a:t>R4</a:t>
            </a:r>
            <a:r>
              <a:rPr kern="0" baseline="0" dirty="0">
                <a:solidFill>
                  <a:srgbClr val="CE0000"/>
                </a:solidFill>
                <a:latin typeface="Courier New"/>
                <a:cs typeface="Courier New"/>
              </a:rPr>
              <a:t>,</a:t>
            </a:r>
            <a:r>
              <a:rPr kern="0" spc="-20" baseline="0" dirty="0">
                <a:solidFill>
                  <a:srgbClr val="CE0000"/>
                </a:solidFill>
                <a:latin typeface="Courier New"/>
                <a:cs typeface="Courier New"/>
              </a:rPr>
              <a:t> </a:t>
            </a:r>
            <a:r>
              <a:rPr kern="0" spc="-25" baseline="0" dirty="0">
                <a:solidFill>
                  <a:srgbClr val="CE0000"/>
                </a:solidFill>
                <a:latin typeface="Courier New"/>
                <a:cs typeface="Courier New"/>
              </a:rPr>
              <a:t>#4</a:t>
            </a:r>
            <a:endParaRPr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  <a:p>
            <a:pPr marL="299720" lvl="1" indent="-116205" eaLnBrk="1" fontAlgn="auto" hangingPunct="1">
              <a:spcBef>
                <a:spcPts val="290"/>
              </a:spcBef>
              <a:spcAft>
                <a:spcPts val="0"/>
              </a:spcAft>
              <a:buFontTx/>
              <a:buChar char="•"/>
              <a:tabLst>
                <a:tab pos="299720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Local:</a:t>
            </a:r>
            <a:r>
              <a:rPr kern="0" spc="1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 </a:t>
            </a:r>
            <a:r>
              <a:rPr kern="0" baseline="0" dirty="0">
                <a:solidFill>
                  <a:srgbClr val="CE0000"/>
                </a:solidFill>
                <a:latin typeface="Courier New"/>
                <a:cs typeface="Courier New"/>
              </a:rPr>
              <a:t>LDR</a:t>
            </a:r>
            <a:r>
              <a:rPr kern="0" spc="-5" baseline="0" dirty="0">
                <a:solidFill>
                  <a:srgbClr val="CE0000"/>
                </a:solidFill>
                <a:latin typeface="Courier New"/>
                <a:cs typeface="Courier New"/>
              </a:rPr>
              <a:t> </a:t>
            </a:r>
            <a:r>
              <a:rPr kern="0" baseline="0" dirty="0">
                <a:solidFill>
                  <a:srgbClr val="CE0000"/>
                </a:solidFill>
                <a:latin typeface="Courier New"/>
                <a:cs typeface="Courier New"/>
              </a:rPr>
              <a:t>R2,</a:t>
            </a:r>
            <a:r>
              <a:rPr kern="0" spc="-10" baseline="0" dirty="0">
                <a:solidFill>
                  <a:srgbClr val="CE0000"/>
                </a:solidFill>
                <a:latin typeface="Courier New"/>
                <a:cs typeface="Courier New"/>
              </a:rPr>
              <a:t> </a:t>
            </a:r>
            <a:r>
              <a:rPr kern="0" baseline="0" dirty="0">
                <a:solidFill>
                  <a:srgbClr val="3333CC"/>
                </a:solidFill>
                <a:latin typeface="Courier New"/>
                <a:cs typeface="Courier New"/>
              </a:rPr>
              <a:t>R5</a:t>
            </a:r>
            <a:r>
              <a:rPr kern="0" baseline="0" dirty="0">
                <a:solidFill>
                  <a:srgbClr val="CE0000"/>
                </a:solidFill>
                <a:latin typeface="Courier New"/>
                <a:cs typeface="Courier New"/>
              </a:rPr>
              <a:t>,</a:t>
            </a:r>
            <a:r>
              <a:rPr kern="0" spc="-10" baseline="0" dirty="0">
                <a:solidFill>
                  <a:srgbClr val="CE0000"/>
                </a:solidFill>
                <a:latin typeface="Courier New"/>
                <a:cs typeface="Courier New"/>
              </a:rPr>
              <a:t> #-</a:t>
            </a:r>
            <a:r>
              <a:rPr kern="0" spc="-50" baseline="0" dirty="0">
                <a:solidFill>
                  <a:srgbClr val="CE0000"/>
                </a:solidFill>
                <a:latin typeface="Courier New"/>
                <a:cs typeface="Courier New"/>
              </a:rPr>
              <a:t>3</a:t>
            </a:r>
            <a:endParaRPr kern="0" baseline="0" dirty="0">
              <a:solidFill>
                <a:sysClr val="windowText" lastClr="000000"/>
              </a:solidFill>
              <a:latin typeface="Courier New"/>
              <a:cs typeface="Courier New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2252F91-C51A-A517-D7E2-941C08576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469149"/>
            <a:ext cx="3805095" cy="4561459"/>
          </a:xfrm>
          <a:prstGeom prst="rect">
            <a:avLst/>
          </a:prstGeom>
        </p:spPr>
      </p:pic>
      <p:sp>
        <p:nvSpPr>
          <p:cNvPr id="25" name="object 22">
            <a:extLst>
              <a:ext uri="{FF2B5EF4-FFF2-40B4-BE49-F238E27FC236}">
                <a16:creationId xmlns:a16="http://schemas.microsoft.com/office/drawing/2014/main" id="{1102FF29-7B50-67C6-3E29-B8C9B6E34E36}"/>
              </a:ext>
            </a:extLst>
          </p:cNvPr>
          <p:cNvSpPr/>
          <p:nvPr/>
        </p:nvSpPr>
        <p:spPr>
          <a:xfrm>
            <a:off x="7092280" y="4725144"/>
            <a:ext cx="457919" cy="144016"/>
          </a:xfrm>
          <a:custGeom>
            <a:avLst/>
            <a:gdLst/>
            <a:ahLst/>
            <a:cxnLst/>
            <a:rect l="l" t="t" r="r" b="b"/>
            <a:pathLst>
              <a:path w="257175" h="57150">
                <a:moveTo>
                  <a:pt x="57150" y="0"/>
                </a:moveTo>
                <a:lnTo>
                  <a:pt x="0" y="28575"/>
                </a:lnTo>
                <a:lnTo>
                  <a:pt x="57150" y="57150"/>
                </a:lnTo>
                <a:lnTo>
                  <a:pt x="57150" y="38100"/>
                </a:lnTo>
                <a:lnTo>
                  <a:pt x="47625" y="38100"/>
                </a:lnTo>
                <a:lnTo>
                  <a:pt x="47625" y="19050"/>
                </a:lnTo>
                <a:lnTo>
                  <a:pt x="57150" y="19050"/>
                </a:lnTo>
                <a:lnTo>
                  <a:pt x="57150" y="0"/>
                </a:lnTo>
                <a:close/>
              </a:path>
              <a:path w="257175" h="57150">
                <a:moveTo>
                  <a:pt x="57150" y="19050"/>
                </a:moveTo>
                <a:lnTo>
                  <a:pt x="47625" y="19050"/>
                </a:lnTo>
                <a:lnTo>
                  <a:pt x="47625" y="38100"/>
                </a:lnTo>
                <a:lnTo>
                  <a:pt x="57150" y="38100"/>
                </a:lnTo>
                <a:lnTo>
                  <a:pt x="57150" y="19050"/>
                </a:lnTo>
                <a:close/>
              </a:path>
              <a:path w="257175" h="57150">
                <a:moveTo>
                  <a:pt x="66675" y="19050"/>
                </a:moveTo>
                <a:lnTo>
                  <a:pt x="57150" y="19050"/>
                </a:lnTo>
                <a:lnTo>
                  <a:pt x="57150" y="38100"/>
                </a:lnTo>
                <a:lnTo>
                  <a:pt x="66675" y="38100"/>
                </a:lnTo>
                <a:lnTo>
                  <a:pt x="66675" y="19050"/>
                </a:lnTo>
                <a:close/>
              </a:path>
              <a:path w="257175" h="57150">
                <a:moveTo>
                  <a:pt x="104775" y="19050"/>
                </a:moveTo>
                <a:lnTo>
                  <a:pt x="85725" y="19050"/>
                </a:lnTo>
                <a:lnTo>
                  <a:pt x="85725" y="38100"/>
                </a:lnTo>
                <a:lnTo>
                  <a:pt x="104775" y="38100"/>
                </a:lnTo>
                <a:lnTo>
                  <a:pt x="104775" y="19050"/>
                </a:lnTo>
                <a:close/>
              </a:path>
              <a:path w="257175" h="57150">
                <a:moveTo>
                  <a:pt x="142875" y="19050"/>
                </a:moveTo>
                <a:lnTo>
                  <a:pt x="123825" y="19050"/>
                </a:lnTo>
                <a:lnTo>
                  <a:pt x="123825" y="38100"/>
                </a:lnTo>
                <a:lnTo>
                  <a:pt x="142875" y="38100"/>
                </a:lnTo>
                <a:lnTo>
                  <a:pt x="142875" y="19050"/>
                </a:lnTo>
                <a:close/>
              </a:path>
              <a:path w="257175" h="57150">
                <a:moveTo>
                  <a:pt x="180975" y="19050"/>
                </a:moveTo>
                <a:lnTo>
                  <a:pt x="161925" y="19050"/>
                </a:lnTo>
                <a:lnTo>
                  <a:pt x="161925" y="38100"/>
                </a:lnTo>
                <a:lnTo>
                  <a:pt x="180975" y="38100"/>
                </a:lnTo>
                <a:lnTo>
                  <a:pt x="180975" y="19050"/>
                </a:lnTo>
                <a:close/>
              </a:path>
              <a:path w="257175" h="57150">
                <a:moveTo>
                  <a:pt x="219075" y="19050"/>
                </a:moveTo>
                <a:lnTo>
                  <a:pt x="200025" y="19050"/>
                </a:lnTo>
                <a:lnTo>
                  <a:pt x="200025" y="38100"/>
                </a:lnTo>
                <a:lnTo>
                  <a:pt x="219075" y="38100"/>
                </a:lnTo>
                <a:lnTo>
                  <a:pt x="219075" y="19050"/>
                </a:lnTo>
                <a:close/>
              </a:path>
              <a:path w="257175" h="57150">
                <a:moveTo>
                  <a:pt x="257175" y="19050"/>
                </a:moveTo>
                <a:lnTo>
                  <a:pt x="238125" y="19050"/>
                </a:lnTo>
                <a:lnTo>
                  <a:pt x="238125" y="38100"/>
                </a:lnTo>
                <a:lnTo>
                  <a:pt x="257175" y="38100"/>
                </a:lnTo>
                <a:lnTo>
                  <a:pt x="257175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8237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19908-E262-1359-98BA-1D6F8101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LC-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3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Memory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Map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–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Complete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Picture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075CED-2C47-2D97-B79E-9A82C7D8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08E077-14F5-1B95-5803-AB035C65052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3E3D84-8BB6-1DE8-8EA0-73A65210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57</a:t>
            </a:fld>
            <a:endParaRPr lang="en-US" alt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D746C2-72D0-2DD1-DADE-8C0E8628E7FE}"/>
              </a:ext>
            </a:extLst>
          </p:cNvPr>
          <p:cNvSpPr txBox="1"/>
          <p:nvPr/>
        </p:nvSpPr>
        <p:spPr>
          <a:xfrm>
            <a:off x="755576" y="1268760"/>
            <a:ext cx="6336704" cy="4571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6065" marR="2716530" lvl="0" indent="-558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66065" algn="l"/>
              </a:tabLst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US" altLang="zh-CN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LC-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operating 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system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reserves</a:t>
            </a:r>
            <a:r>
              <a:rPr kumimoji="0" lang="en-US" altLang="zh-CN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some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 the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memory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address space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lang="en-US" altLang="zh-CN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trap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vectors,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service</a:t>
            </a:r>
            <a:r>
              <a:rPr kumimoji="0" lang="en-US" altLang="zh-CN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routine</a:t>
            </a:r>
            <a:r>
              <a:rPr kumimoji="0" lang="en-US" altLang="zh-CN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code,</a:t>
            </a:r>
            <a:r>
              <a:rPr kumimoji="0" lang="en-US" altLang="zh-CN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and 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memory-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mapped</a:t>
            </a:r>
            <a:r>
              <a:rPr kumimoji="0" lang="en-US" altLang="zh-CN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I/O.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6065" marR="2882900" lvl="0" indent="-55880" defTabSz="914400" eaLnBrk="1" fontAlgn="auto" latinLnBrk="0" hangingPunct="1">
              <a:lnSpc>
                <a:spcPct val="101099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66065" algn="l"/>
              </a:tabLst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Program</a:t>
            </a:r>
            <a:r>
              <a:rPr kumimoji="0" lang="en-US" altLang="zh-CN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instructions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will</a:t>
            </a:r>
            <a:r>
              <a:rPr kumimoji="0" lang="en-US" altLang="zh-CN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be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placed</a:t>
            </a:r>
            <a:r>
              <a:rPr kumimoji="0" lang="en-US" altLang="zh-CN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lang="en-US" altLang="zh-CN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US" altLang="zh-CN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"program</a:t>
            </a:r>
            <a:r>
              <a:rPr kumimoji="0" lang="en-US" altLang="zh-CN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text" 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section.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6065" marR="2780030" lvl="0" indent="-55880" defTabSz="914400" eaLnBrk="1" fontAlgn="auto" latinLnBrk="0" hangingPunct="1">
              <a:lnSpc>
                <a:spcPct val="1022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66065" algn="l"/>
              </a:tabLst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Global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variables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lang="en-US" altLang="zh-CN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allocated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next.</a:t>
            </a:r>
            <a:r>
              <a:rPr kumimoji="0" lang="en-US" altLang="zh-CN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R4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</a:t>
            </a:r>
            <a:r>
              <a:rPr kumimoji="0" lang="en-US" altLang="zh-CN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set</a:t>
            </a:r>
            <a:r>
              <a:rPr kumimoji="0" lang="en-US" altLang="zh-CN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first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allocated</a:t>
            </a:r>
            <a:r>
              <a:rPr kumimoji="0" lang="en-US" altLang="zh-CN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address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globals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66065" marR="2627630" lvl="0" indent="-55880" defTabSz="914400" eaLnBrk="1" fontAlgn="auto" latinLnBrk="0" hangingPunct="1">
              <a:lnSpc>
                <a:spcPct val="993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66065" algn="l"/>
              </a:tabLst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Local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variables</a:t>
            </a:r>
            <a:r>
              <a:rPr kumimoji="0" lang="en-US" altLang="zh-CN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are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stored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run-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time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stack.</a:t>
            </a:r>
            <a:r>
              <a:rPr kumimoji="0" lang="en-US" altLang="zh-CN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R5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points to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local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variables</a:t>
            </a:r>
            <a:r>
              <a:rPr kumimoji="0" lang="en-US" altLang="zh-CN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of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US" altLang="zh-CN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currently-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executing</a:t>
            </a:r>
            <a:r>
              <a:rPr kumimoji="0" lang="en-US" altLang="zh-CN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zh-CN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function.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37C8E22B-32D3-9987-AE26-33C896AD29E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9796" y="1076242"/>
            <a:ext cx="3984612" cy="52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73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AF2B07-D79B-F851-3FCA-7D81E706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Variables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and</a:t>
            </a:r>
            <a:r>
              <a:rPr lang="en-US" altLang="zh-CN" sz="2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Memory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Locations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D7597D-B214-7546-27F8-221B94877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our examples, a variable is always stored in memory.</a:t>
            </a:r>
          </a:p>
          <a:p>
            <a:endParaRPr lang="en-US" altLang="zh-CN" dirty="0"/>
          </a:p>
          <a:p>
            <a:r>
              <a:rPr lang="en-US" altLang="zh-CN" dirty="0"/>
              <a:t>When assigning to a variable, must store to memory location.</a:t>
            </a:r>
          </a:p>
          <a:p>
            <a:endParaRPr lang="en-US" altLang="zh-CN" dirty="0"/>
          </a:p>
          <a:p>
            <a:r>
              <a:rPr lang="en-US" altLang="zh-CN" dirty="0"/>
              <a:t>A real compiler would perform code optimizations that try to keep variables allocated in registers.</a:t>
            </a:r>
          </a:p>
          <a:p>
            <a:pPr lvl="1"/>
            <a:r>
              <a:rPr lang="en-US" altLang="zh-CN" dirty="0"/>
              <a:t>Why?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323BC9-C819-FA39-4B41-DE7430BE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0AD0EA-7AD8-1EF2-4B54-7FF6FAF821F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2D7955-F044-B004-CEF1-972120C8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8326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8FCCCD-C53D-C425-FF19-4F6E1FC0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Example: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Compiling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lang="en-US" altLang="zh-CN" sz="2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LC-</a:t>
            </a:r>
            <a:r>
              <a:rPr lang="en-US" altLang="zh-CN" sz="2800" b="1" spc="-50" dirty="0">
                <a:solidFill>
                  <a:srgbClr val="3333CC"/>
                </a:solidFill>
                <a:latin typeface="Arial"/>
                <a:cs typeface="Arial"/>
              </a:rPr>
              <a:t>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D86061-FFF7-B533-9AC2-3E142F7F7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2905" marR="2938780" lvl="0" indent="0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#include</a:t>
            </a:r>
            <a:r>
              <a:rPr kumimoji="0" lang="en-US" altLang="zh-CN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&lt;</a:t>
            </a:r>
            <a:r>
              <a:rPr kumimoji="0" lang="en-US" altLang="zh-CN" sz="18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stdio.h</a:t>
            </a:r>
            <a:r>
              <a:rPr kumimoji="0" lang="en-US" altLang="zh-CN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&gt;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int</a:t>
            </a:r>
            <a:r>
              <a:rPr kumimoji="0" lang="en-US" altLang="zh-CN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inGlobal</a:t>
            </a:r>
            <a:r>
              <a:rPr kumimoji="0" lang="en-US" altLang="zh-CN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382905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main()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382905" marR="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{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51943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3685" algn="l"/>
              </a:tabLst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int</a:t>
            </a:r>
            <a:r>
              <a:rPr kumimoji="0" lang="en-US" altLang="zh-CN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inLocal</a:t>
            </a:r>
            <a:r>
              <a:rPr kumimoji="0" lang="en-US" altLang="zh-CN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	/*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local</a:t>
            </a:r>
            <a:r>
              <a:rPr kumimoji="0" lang="en-US" altLang="zh-CN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to</a:t>
            </a:r>
            <a:r>
              <a:rPr kumimoji="0" lang="en-US" altLang="zh-CN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main</a:t>
            </a:r>
            <a:r>
              <a:rPr kumimoji="0" lang="en-US" altLang="zh-CN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*/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519430" marR="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int</a:t>
            </a:r>
            <a:r>
              <a:rPr kumimoji="0" lang="en-US" altLang="zh-CN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LocalA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,</a:t>
            </a:r>
            <a:r>
              <a:rPr kumimoji="0" lang="en-US" altLang="zh-CN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LocalB</a:t>
            </a:r>
            <a:r>
              <a:rPr kumimoji="0" lang="en-US" altLang="zh-CN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519430" marR="2939415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/*</a:t>
            </a:r>
            <a:r>
              <a:rPr kumimoji="0" lang="en-US" altLang="zh-CN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initialize</a:t>
            </a:r>
            <a:r>
              <a:rPr kumimoji="0" lang="en-US" altLang="zh-CN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*/ </a:t>
            </a:r>
          </a:p>
          <a:p>
            <a:pPr marL="519430" marR="2939415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inLocal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5;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51943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inGlobal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3;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519430" marR="2256790" lvl="0" indent="0" defTabSz="914400" eaLnBrk="1" fontAlgn="auto" latinLnBrk="0" hangingPunct="1"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/*</a:t>
            </a:r>
            <a:r>
              <a:rPr kumimoji="0" lang="en-US" altLang="zh-CN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perform</a:t>
            </a:r>
            <a:r>
              <a:rPr kumimoji="0" lang="en-US" altLang="zh-CN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calculations</a:t>
            </a:r>
            <a:r>
              <a:rPr kumimoji="0" lang="en-US" altLang="zh-CN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*/ </a:t>
            </a:r>
          </a:p>
          <a:p>
            <a:pPr marL="519430" marR="2256790" lvl="0" indent="0" defTabSz="914400" eaLnBrk="1" fontAlgn="auto" latinLnBrk="0" hangingPunct="1"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LocalA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n-US" altLang="zh-CN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inLocal</a:t>
            </a:r>
            <a:r>
              <a:rPr kumimoji="0" lang="en-US" altLang="zh-CN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++;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519430" marR="0" lvl="0" indent="0" defTabSz="914400" eaLnBrk="1" fontAlgn="auto" latinLnBrk="0" hangingPunct="1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LocalB</a:t>
            </a:r>
            <a:r>
              <a:rPr kumimoji="0" lang="en-US" altLang="zh-CN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n-US" altLang="zh-CN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inLocal</a:t>
            </a:r>
            <a:r>
              <a:rPr kumimoji="0" lang="en-US" altLang="zh-CN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&amp;</a:t>
            </a:r>
            <a:r>
              <a:rPr kumimoji="0" lang="en-US" altLang="zh-CN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~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inGlobal</a:t>
            </a:r>
            <a:r>
              <a:rPr kumimoji="0" lang="en-US" altLang="zh-CN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0" marR="0" lvl="0" indent="0" defTabSz="914400" eaLnBrk="1" fontAlgn="auto" latinLnBrk="0" hangingPunct="1"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51943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/*</a:t>
            </a:r>
            <a:r>
              <a:rPr kumimoji="0" lang="en-US" altLang="zh-CN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print</a:t>
            </a:r>
            <a:r>
              <a:rPr kumimoji="0" lang="en-US" altLang="zh-CN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results</a:t>
            </a:r>
            <a:r>
              <a:rPr kumimoji="0" lang="en-US" altLang="zh-CN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*/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519430" marR="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printf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("The</a:t>
            </a:r>
            <a:r>
              <a:rPr kumimoji="0" lang="en-US" altLang="zh-CN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results</a:t>
            </a:r>
            <a:r>
              <a:rPr kumimoji="0" lang="en-US" altLang="zh-CN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are:</a:t>
            </a:r>
            <a:r>
              <a:rPr kumimoji="0" lang="en-US" altLang="zh-CN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LocalA</a:t>
            </a:r>
            <a:r>
              <a:rPr kumimoji="0" lang="en-US" altLang="zh-CN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n-US" altLang="zh-CN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%d,</a:t>
            </a:r>
            <a:r>
              <a:rPr kumimoji="0" lang="en-US" altLang="zh-CN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LocalB</a:t>
            </a:r>
            <a:r>
              <a:rPr kumimoji="0" lang="en-US" altLang="zh-CN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n-US" altLang="zh-CN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%d\n",</a:t>
            </a:r>
            <a:r>
              <a:rPr kumimoji="0" lang="en-US" altLang="zh-C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LocalA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,</a:t>
            </a:r>
            <a:r>
              <a:rPr kumimoji="0" lang="en-US" altLang="zh-CN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18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LocalB</a:t>
            </a:r>
            <a:r>
              <a:rPr kumimoji="0" lang="en-US" altLang="zh-CN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);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382905" marR="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}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B10C47-3D47-0082-3890-8B3477AE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1E1961-15D5-68E0-6FB3-CF479D1EA9F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AED40B-0D7A-9907-C119-2196845E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65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D972E-1FA7-B531-3A68-783DDF2A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The</a:t>
            </a:r>
            <a:r>
              <a:rPr lang="en-US" altLang="zh-CN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Evolution</a:t>
            </a:r>
            <a:r>
              <a:rPr lang="en-US" altLang="zh-CN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of</a:t>
            </a:r>
            <a:r>
              <a:rPr lang="en-US" altLang="zh-CN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pc="-10" dirty="0">
                <a:solidFill>
                  <a:srgbClr val="3333CC"/>
                </a:solidFill>
                <a:latin typeface="Arial"/>
                <a:cs typeface="Arial"/>
              </a:rPr>
              <a:t>Programming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06C5B2-6BC8-2E8B-5E5F-73101EF1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A079EC-28CF-98CB-0EE2-5040F69F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18D9DAC9-6277-1638-7A05-800644CFE4C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5" y="1252875"/>
            <a:ext cx="7272808" cy="2104117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602EEF24-EFCF-3063-FD14-BE3B343E678D}"/>
              </a:ext>
            </a:extLst>
          </p:cNvPr>
          <p:cNvSpPr txBox="1"/>
          <p:nvPr/>
        </p:nvSpPr>
        <p:spPr>
          <a:xfrm>
            <a:off x="4139952" y="3356992"/>
            <a:ext cx="3816424" cy="59952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R="13335" algn="r">
              <a:spcBef>
                <a:spcPts val="315"/>
              </a:spcBef>
              <a:tabLst>
                <a:tab pos="555625" algn="l"/>
                <a:tab pos="1164590" algn="l"/>
                <a:tab pos="1697989" algn="l"/>
              </a:tabLst>
            </a:pPr>
            <a:r>
              <a:rPr sz="2800" b="1" spc="-20" dirty="0">
                <a:latin typeface="Arial"/>
                <a:cs typeface="Arial"/>
              </a:rPr>
              <a:t>Java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lang="en-US" sz="2800" b="1" dirty="0">
                <a:latin typeface="Arial"/>
                <a:cs typeface="Arial"/>
              </a:rPr>
              <a:t>    </a:t>
            </a:r>
            <a:r>
              <a:rPr sz="2800" b="1" spc="-10" dirty="0">
                <a:latin typeface="Arial"/>
                <a:cs typeface="Arial"/>
              </a:rPr>
              <a:t>Python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lang="en-US" sz="2800" b="1" dirty="0">
                <a:latin typeface="Arial"/>
                <a:cs typeface="Arial"/>
              </a:rPr>
              <a:t>   </a:t>
            </a:r>
            <a:r>
              <a:rPr sz="2800" b="1" spc="-10" dirty="0">
                <a:latin typeface="Arial"/>
                <a:cs typeface="Arial"/>
              </a:rPr>
              <a:t>Haskell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What’s</a:t>
            </a:r>
            <a:endParaRPr sz="2800" dirty="0">
              <a:latin typeface="Arial"/>
              <a:cs typeface="Arial"/>
            </a:endParaRPr>
          </a:p>
          <a:p>
            <a:pPr marR="5080" algn="r">
              <a:spcBef>
                <a:spcPts val="215"/>
              </a:spcBef>
            </a:pPr>
            <a:r>
              <a:rPr sz="2400" b="1" spc="-10" dirty="0">
                <a:latin typeface="Arial"/>
                <a:cs typeface="Arial"/>
              </a:rPr>
              <a:t>Next??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ED373AB6-747C-D9DA-5DD2-559E72F96621}"/>
              </a:ext>
            </a:extLst>
          </p:cNvPr>
          <p:cNvSpPr txBox="1"/>
          <p:nvPr/>
        </p:nvSpPr>
        <p:spPr>
          <a:xfrm>
            <a:off x="688019" y="3337024"/>
            <a:ext cx="2155788" cy="8800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indent="41275" algn="just">
              <a:lnSpc>
                <a:spcPct val="121100"/>
              </a:lnSpc>
              <a:spcBef>
                <a:spcPts val="110"/>
              </a:spcBef>
            </a:pPr>
            <a:r>
              <a:rPr sz="2400" b="1" dirty="0">
                <a:latin typeface="Arial"/>
                <a:cs typeface="Arial"/>
              </a:rPr>
              <a:t>Machine</a:t>
            </a:r>
            <a:r>
              <a:rPr sz="2400" b="1" spc="434" dirty="0">
                <a:latin typeface="Arial"/>
                <a:cs typeface="Arial"/>
              </a:rPr>
              <a:t>  </a:t>
            </a:r>
            <a:r>
              <a:rPr sz="2400" b="1" spc="-10" dirty="0">
                <a:latin typeface="Arial"/>
                <a:cs typeface="Arial"/>
              </a:rPr>
              <a:t>Assembly </a:t>
            </a:r>
            <a:r>
              <a:rPr sz="2400" b="1" dirty="0">
                <a:latin typeface="Arial"/>
                <a:cs typeface="Arial"/>
              </a:rPr>
              <a:t>Language</a:t>
            </a:r>
            <a:r>
              <a:rPr sz="2400" b="1" spc="265" dirty="0">
                <a:latin typeface="Arial"/>
                <a:cs typeface="Arial"/>
              </a:rPr>
              <a:t>  </a:t>
            </a:r>
            <a:r>
              <a:rPr sz="2400" b="1" spc="-10" dirty="0">
                <a:latin typeface="Arial"/>
                <a:cs typeface="Arial"/>
              </a:rPr>
              <a:t>Language (binary</a:t>
            </a:r>
            <a:r>
              <a:rPr sz="1600" b="1" spc="-1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BB5BC524-E89A-4848-67E8-F553751E81E2}"/>
              </a:ext>
            </a:extLst>
          </p:cNvPr>
          <p:cNvSpPr txBox="1"/>
          <p:nvPr/>
        </p:nvSpPr>
        <p:spPr>
          <a:xfrm>
            <a:off x="3307593" y="3365324"/>
            <a:ext cx="368572" cy="341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3200" b="1" spc="-5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238F5A1F-1586-50C2-A4E0-291E1B977812}"/>
              </a:ext>
            </a:extLst>
          </p:cNvPr>
          <p:cNvSpPr txBox="1"/>
          <p:nvPr/>
        </p:nvSpPr>
        <p:spPr>
          <a:xfrm>
            <a:off x="2915815" y="4508627"/>
            <a:ext cx="1865250" cy="300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Simula/C++/etc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14BF4667-93CC-E4DD-12B2-99BB75A674C4}"/>
              </a:ext>
            </a:extLst>
          </p:cNvPr>
          <p:cNvSpPr/>
          <p:nvPr/>
        </p:nvSpPr>
        <p:spPr>
          <a:xfrm>
            <a:off x="2794213" y="3718967"/>
            <a:ext cx="2108455" cy="1088923"/>
          </a:xfrm>
          <a:custGeom>
            <a:avLst/>
            <a:gdLst/>
            <a:ahLst/>
            <a:cxnLst/>
            <a:rect l="l" t="t" r="r" b="b"/>
            <a:pathLst>
              <a:path w="1243964" h="515620">
                <a:moveTo>
                  <a:pt x="621893" y="0"/>
                </a:moveTo>
                <a:lnTo>
                  <a:pt x="567715" y="8890"/>
                </a:lnTo>
                <a:lnTo>
                  <a:pt x="565950" y="11341"/>
                </a:lnTo>
                <a:lnTo>
                  <a:pt x="566801" y="16535"/>
                </a:lnTo>
                <a:lnTo>
                  <a:pt x="569252" y="18288"/>
                </a:lnTo>
                <a:lnTo>
                  <a:pt x="597992" y="13576"/>
                </a:lnTo>
                <a:lnTo>
                  <a:pt x="0" y="507834"/>
                </a:lnTo>
                <a:lnTo>
                  <a:pt x="6070" y="515175"/>
                </a:lnTo>
                <a:lnTo>
                  <a:pt x="604062" y="20916"/>
                </a:lnTo>
                <a:lnTo>
                  <a:pt x="594017" y="48260"/>
                </a:lnTo>
                <a:lnTo>
                  <a:pt x="595287" y="50990"/>
                </a:lnTo>
                <a:lnTo>
                  <a:pt x="600227" y="52806"/>
                </a:lnTo>
                <a:lnTo>
                  <a:pt x="602957" y="51536"/>
                </a:lnTo>
                <a:lnTo>
                  <a:pt x="621030" y="2349"/>
                </a:lnTo>
                <a:lnTo>
                  <a:pt x="621893" y="0"/>
                </a:lnTo>
                <a:close/>
              </a:path>
              <a:path w="1243964" h="515620">
                <a:moveTo>
                  <a:pt x="1243850" y="470928"/>
                </a:moveTo>
                <a:lnTo>
                  <a:pt x="721588" y="15328"/>
                </a:lnTo>
                <a:lnTo>
                  <a:pt x="750189" y="20802"/>
                </a:lnTo>
                <a:lnTo>
                  <a:pt x="752678" y="19113"/>
                </a:lnTo>
                <a:lnTo>
                  <a:pt x="753668" y="13944"/>
                </a:lnTo>
                <a:lnTo>
                  <a:pt x="751979" y="11442"/>
                </a:lnTo>
                <a:lnTo>
                  <a:pt x="711746" y="3733"/>
                </a:lnTo>
                <a:lnTo>
                  <a:pt x="698055" y="1117"/>
                </a:lnTo>
                <a:lnTo>
                  <a:pt x="715492" y="52793"/>
                </a:lnTo>
                <a:lnTo>
                  <a:pt x="715606" y="53136"/>
                </a:lnTo>
                <a:lnTo>
                  <a:pt x="718312" y="54483"/>
                </a:lnTo>
                <a:lnTo>
                  <a:pt x="723290" y="52793"/>
                </a:lnTo>
                <a:lnTo>
                  <a:pt x="724636" y="50088"/>
                </a:lnTo>
                <a:lnTo>
                  <a:pt x="715327" y="22504"/>
                </a:lnTo>
                <a:lnTo>
                  <a:pt x="1237589" y="478104"/>
                </a:lnTo>
                <a:lnTo>
                  <a:pt x="1243850" y="470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9126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C26912-DCDE-EC16-7A8D-DE346312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Example:</a:t>
            </a:r>
            <a:r>
              <a:rPr lang="en-US" altLang="zh-CN" sz="280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Symbol</a:t>
            </a:r>
            <a:r>
              <a:rPr lang="en-US" altLang="zh-CN" sz="2800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20" dirty="0">
                <a:solidFill>
                  <a:srgbClr val="3333CC"/>
                </a:solidFill>
                <a:latin typeface="Arial"/>
                <a:cs typeface="Arial"/>
              </a:rPr>
              <a:t>Table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CB78A6-8B7A-AEDE-74FC-FF5E2653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54004-ED2C-7635-FB58-37C945FCAB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6B585B-E7BC-4F1D-DC82-D24EB232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0178B85-BB9B-275D-4A7D-6F0E3BCAB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2188"/>
              </p:ext>
            </p:extLst>
          </p:nvPr>
        </p:nvGraphicFramePr>
        <p:xfrm>
          <a:off x="899592" y="1484784"/>
          <a:ext cx="6912768" cy="3168350"/>
        </p:xfrm>
        <a:graphic>
          <a:graphicData uri="http://schemas.openxmlformats.org/drawingml/2006/table">
            <a:tbl>
              <a:tblPr firstRow="1" bandRow="1"/>
              <a:tblGrid>
                <a:gridCol w="2145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060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20" dirty="0">
                          <a:latin typeface="Arial"/>
                          <a:cs typeface="Arial"/>
                        </a:rPr>
                        <a:t>Name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827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20" dirty="0">
                          <a:latin typeface="Arial"/>
                          <a:cs typeface="Arial"/>
                        </a:rPr>
                        <a:t>Type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44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10" dirty="0">
                          <a:latin typeface="Arial"/>
                          <a:cs typeface="Arial"/>
                        </a:rPr>
                        <a:t>Offset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79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10" dirty="0">
                          <a:latin typeface="Arial"/>
                          <a:cs typeface="Arial"/>
                        </a:rPr>
                        <a:t>Scope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b="1" spc="-10" dirty="0">
                          <a:latin typeface="Courier New"/>
                          <a:cs typeface="Courier New"/>
                        </a:rPr>
                        <a:t>inGlobal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b="1" spc="-25" dirty="0">
                          <a:latin typeface="Courier New"/>
                          <a:cs typeface="Courier New"/>
                        </a:rPr>
                        <a:t>int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b="1" spc="-10" dirty="0">
                          <a:latin typeface="Courier New"/>
                          <a:cs typeface="Courier New"/>
                        </a:rPr>
                        <a:t>global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800" b="1" spc="-10" dirty="0">
                          <a:latin typeface="Courier New"/>
                          <a:cs typeface="Courier New"/>
                        </a:rPr>
                        <a:t>inLocal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58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800" b="1" spc="-25" dirty="0">
                          <a:latin typeface="Courier New"/>
                          <a:cs typeface="Courier New"/>
                        </a:rPr>
                        <a:t>int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800" b="1" spc="-50" dirty="0">
                          <a:latin typeface="Courier New"/>
                          <a:cs typeface="Courier New"/>
                        </a:rPr>
                        <a:t>0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800" b="1" spc="-20" dirty="0">
                          <a:latin typeface="Courier New"/>
                          <a:cs typeface="Courier New"/>
                        </a:rPr>
                        <a:t>main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10" dirty="0">
                          <a:latin typeface="Courier New"/>
                          <a:cs typeface="Courier New"/>
                        </a:rPr>
                        <a:t>LocalA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25" dirty="0">
                          <a:latin typeface="Courier New"/>
                          <a:cs typeface="Courier New"/>
                        </a:rPr>
                        <a:t>int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2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2800" b="1" spc="-50" dirty="0">
                          <a:latin typeface="Courier New"/>
                          <a:cs typeface="Courier New"/>
                        </a:rPr>
                        <a:t>1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20" dirty="0">
                          <a:latin typeface="Courier New"/>
                          <a:cs typeface="Courier New"/>
                        </a:rPr>
                        <a:t>main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b="1" spc="-10" dirty="0">
                          <a:latin typeface="Courier New"/>
                          <a:cs typeface="Courier New"/>
                        </a:rPr>
                        <a:t>LocalB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b="1" spc="-25" dirty="0">
                          <a:latin typeface="Courier New"/>
                          <a:cs typeface="Courier New"/>
                        </a:rPr>
                        <a:t>int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b="1" spc="-2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2800" b="1" spc="-50" dirty="0">
                          <a:latin typeface="Courier New"/>
                          <a:cs typeface="Courier New"/>
                        </a:rPr>
                        <a:t>2</a:t>
                      </a:r>
                      <a:endParaRPr sz="2800">
                        <a:latin typeface="Courier New"/>
                        <a:cs typeface="Courier New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450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b="1" spc="-20" dirty="0">
                          <a:latin typeface="Courier New"/>
                          <a:cs typeface="Courier New"/>
                        </a:rPr>
                        <a:t>main</a:t>
                      </a:r>
                      <a:endParaRPr sz="2800" dirty="0">
                        <a:latin typeface="Courier New"/>
                        <a:cs typeface="Courier New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3900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129FEC-E720-29D8-2298-3D73BE0B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Example:</a:t>
            </a:r>
            <a:r>
              <a:rPr lang="en-US" altLang="zh-CN" sz="280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Code</a:t>
            </a:r>
            <a:r>
              <a:rPr lang="en-US" altLang="zh-CN" sz="280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Generation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608179-228C-22FE-8420-BD9FDBC8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80728"/>
            <a:ext cx="8839200" cy="5481638"/>
          </a:xfrm>
        </p:spPr>
        <p:txBody>
          <a:bodyPr/>
          <a:lstStyle/>
          <a:p>
            <a:pPr marL="205740" marR="0" lvl="0" indent="-66675" defTabSz="91440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Pct val="91666"/>
              <a:buFont typeface="Arial"/>
              <a:buChar char="•"/>
              <a:tabLst>
                <a:tab pos="205740" algn="l"/>
              </a:tabLst>
              <a:defRPr/>
            </a:pPr>
            <a:r>
              <a:rPr kumimoji="0" lang="pt-BR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pt-BR" altLang="zh-CN" sz="2000" b="0" i="0" u="none" strike="noStrike" kern="0" cap="none" spc="-15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-2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main</a:t>
            </a:r>
            <a:endParaRPr kumimoji="0" lang="pt-BR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205740" marR="0" lvl="0" indent="-66675" defTabSz="914400" eaLnBrk="1" fontAlgn="auto" latinLnBrk="0" hangingPunct="1">
              <a:spcBef>
                <a:spcPts val="260"/>
              </a:spcBef>
              <a:spcAft>
                <a:spcPts val="0"/>
              </a:spcAft>
              <a:buClrTx/>
              <a:buSzPct val="91666"/>
              <a:buFont typeface="Arial"/>
              <a:buChar char="•"/>
              <a:tabLst>
                <a:tab pos="205740" algn="l"/>
              </a:tabLst>
              <a:defRPr/>
            </a:pP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pt-BR" altLang="zh-CN" sz="2000" b="0" i="0" u="none" strike="noStrike" kern="0" cap="none" spc="-7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initialize</a:t>
            </a:r>
            <a:r>
              <a:rPr kumimoji="0" lang="pt-BR" altLang="zh-CN" sz="2000" b="0" i="0" u="none" strike="noStrike" kern="0" cap="none" spc="-65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-1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variables</a:t>
            </a:r>
            <a:endParaRPr kumimoji="0" lang="pt-BR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754380" marR="0" lvl="0" indent="-601345" defTabSz="914400" eaLnBrk="1" fontAlgn="auto" latinLnBrk="0" hangingPunct="1"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54380" algn="l"/>
              </a:tabLst>
              <a:defRPr/>
            </a:pP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AND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R0,</a:t>
            </a:r>
            <a:r>
              <a:rPr kumimoji="0" lang="pt-BR" altLang="zh-CN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R0,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#0</a:t>
            </a:r>
            <a:endParaRPr kumimoji="0" lang="pt-BR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701040" marR="1111250" lvl="0" indent="0" defTabSz="914400" eaLnBrk="1" fontAlgn="auto" latinLnBrk="0" hangingPunct="1"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1540" algn="l"/>
              </a:tabLst>
              <a:defRPr/>
            </a:pP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ADD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R0,</a:t>
            </a:r>
            <a:r>
              <a:rPr kumimoji="0" lang="pt-BR" altLang="zh-CN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R0,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#5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	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inLocal</a:t>
            </a:r>
            <a:r>
              <a:rPr kumimoji="0" lang="pt-BR" altLang="zh-CN" sz="2000" b="0" i="0" u="none" strike="noStrike" kern="0" cap="none" spc="-35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-5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5 </a:t>
            </a:r>
          </a:p>
          <a:p>
            <a:pPr marL="701040" marR="1111250" lvl="0" indent="0" defTabSz="914400" eaLnBrk="1" fontAlgn="auto" latinLnBrk="0" hangingPunct="1"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1540" algn="l"/>
              </a:tabLst>
              <a:defRPr/>
            </a:pP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STR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R0,</a:t>
            </a:r>
            <a:r>
              <a:rPr kumimoji="0" lang="pt-BR" altLang="zh-CN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R5,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#0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	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(offset</a:t>
            </a:r>
            <a:r>
              <a:rPr kumimoji="0" lang="pt-BR" altLang="zh-CN" sz="2000" b="0" i="0" u="none" strike="noStrike" kern="0" cap="none" spc="-35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-25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0)</a:t>
            </a:r>
            <a:endParaRPr kumimoji="0" lang="pt-BR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70104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AND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R0,</a:t>
            </a:r>
            <a:r>
              <a:rPr kumimoji="0" lang="pt-BR" altLang="zh-CN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R0,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#0</a:t>
            </a:r>
            <a:endParaRPr kumimoji="0" lang="pt-BR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70104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1540" algn="l"/>
              </a:tabLst>
              <a:defRPr/>
            </a:pP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ADD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R0,</a:t>
            </a:r>
            <a:r>
              <a:rPr kumimoji="0" lang="pt-BR" altLang="zh-CN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R0,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#3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	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pt-BR" altLang="zh-CN" sz="2000" b="0" i="0" u="none" strike="noStrike" kern="0" cap="none" spc="-45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inGlobal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-5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3</a:t>
            </a:r>
            <a:endParaRPr kumimoji="0" lang="pt-BR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701040" marR="0" lvl="0" indent="0" defTabSz="914400" eaLnBrk="1" fontAlgn="auto" latinLnBrk="0" hangingPunct="1"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1540" algn="l"/>
              </a:tabLst>
              <a:defRPr/>
            </a:pP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STR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R0,</a:t>
            </a:r>
            <a:r>
              <a:rPr kumimoji="0" lang="pt-BR" altLang="zh-CN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R4,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#0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	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(offset</a:t>
            </a:r>
            <a:r>
              <a:rPr kumimoji="0" lang="pt-BR" altLang="zh-CN" sz="2000" b="0" i="0" u="none" strike="noStrike" kern="0" cap="none" spc="-35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pt-BR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pt-BR" altLang="zh-CN" sz="2000" b="0" i="0" u="none" strike="noStrike" kern="0" cap="none" spc="-25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Courier New"/>
                <a:cs typeface="Courier New"/>
              </a:rPr>
              <a:t>0)</a:t>
            </a:r>
          </a:p>
          <a:p>
            <a:pPr marL="205740" indent="-66675" eaLnBrk="1" fontAlgn="auto" hangingPunct="1">
              <a:lnSpc>
                <a:spcPts val="1430"/>
              </a:lnSpc>
              <a:spcBef>
                <a:spcPts val="260"/>
              </a:spcBef>
              <a:spcAft>
                <a:spcPts val="0"/>
              </a:spcAft>
              <a:buSzPct val="91666"/>
              <a:buFont typeface="Arial"/>
              <a:buChar char="•"/>
              <a:tabLst>
                <a:tab pos="205740" algn="l"/>
              </a:tabLst>
              <a:defRPr/>
            </a:pPr>
            <a:r>
              <a:rPr lang="en-US" altLang="zh-CN" sz="2000" b="0" dirty="0">
                <a:solidFill>
                  <a:srgbClr val="262699"/>
                </a:solidFill>
                <a:latin typeface="Courier New"/>
                <a:cs typeface="Courier New"/>
              </a:rPr>
              <a:t>; first statement:</a:t>
            </a:r>
          </a:p>
          <a:p>
            <a:pPr marL="205740" indent="-66675" eaLnBrk="1" fontAlgn="auto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ct val="91666"/>
              <a:buFont typeface="Arial"/>
              <a:buChar char="•"/>
              <a:tabLst>
                <a:tab pos="205740" algn="l"/>
              </a:tabLst>
              <a:defRPr/>
            </a:pPr>
            <a:r>
              <a:rPr lang="en-US" altLang="zh-CN" sz="2000" b="0" dirty="0">
                <a:solidFill>
                  <a:srgbClr val="262699"/>
                </a:solidFill>
                <a:latin typeface="Courier New"/>
                <a:cs typeface="Courier New"/>
              </a:rPr>
              <a:t>; </a:t>
            </a:r>
            <a:r>
              <a:rPr lang="en-US" altLang="zh-CN" sz="2000" b="0" dirty="0" err="1">
                <a:solidFill>
                  <a:srgbClr val="262699"/>
                </a:solidFill>
                <a:latin typeface="Courier New"/>
                <a:cs typeface="Courier New"/>
              </a:rPr>
              <a:t>LocalA</a:t>
            </a:r>
            <a:r>
              <a:rPr lang="en-US" altLang="zh-CN" sz="2000" b="0" dirty="0">
                <a:solidFill>
                  <a:srgbClr val="262699"/>
                </a:solidFill>
                <a:latin typeface="Courier New"/>
                <a:cs typeface="Courier New"/>
              </a:rPr>
              <a:t> = </a:t>
            </a:r>
            <a:r>
              <a:rPr lang="en-US" altLang="zh-CN" sz="2000" b="0" dirty="0" err="1">
                <a:solidFill>
                  <a:srgbClr val="262699"/>
                </a:solidFill>
                <a:latin typeface="Courier New"/>
                <a:cs typeface="Courier New"/>
              </a:rPr>
              <a:t>inLocal</a:t>
            </a:r>
            <a:r>
              <a:rPr lang="en-US" altLang="zh-CN" sz="2000" b="0" dirty="0">
                <a:solidFill>
                  <a:srgbClr val="262699"/>
                </a:solidFill>
                <a:latin typeface="Courier New"/>
                <a:cs typeface="Courier New"/>
              </a:rPr>
              <a:t>++;</a:t>
            </a:r>
          </a:p>
          <a:p>
            <a:pPr marL="205740" indent="-66675" eaLnBrk="1" fontAlgn="auto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ct val="91666"/>
              <a:buFont typeface="Arial"/>
              <a:buChar char="•"/>
              <a:tabLst>
                <a:tab pos="205740" algn="l"/>
              </a:tabLst>
              <a:defRPr/>
            </a:pPr>
            <a:r>
              <a:rPr lang="en-US" altLang="zh-CN" sz="2000" b="0" dirty="0">
                <a:solidFill>
                  <a:srgbClr val="262699"/>
                </a:solidFill>
                <a:latin typeface="Courier New"/>
                <a:cs typeface="Courier New"/>
              </a:rPr>
              <a:t>;address of </a:t>
            </a:r>
            <a:r>
              <a:rPr lang="en-US" altLang="zh-CN" sz="2000" b="0" dirty="0" err="1">
                <a:solidFill>
                  <a:srgbClr val="262699"/>
                </a:solidFill>
                <a:latin typeface="Courier New"/>
                <a:cs typeface="Courier New"/>
              </a:rPr>
              <a:t>inLocal</a:t>
            </a:r>
            <a:r>
              <a:rPr lang="en-US" altLang="zh-CN" sz="2000" b="0" dirty="0">
                <a:solidFill>
                  <a:srgbClr val="262699"/>
                </a:solidFill>
                <a:latin typeface="Courier New"/>
                <a:cs typeface="Courier New"/>
              </a:rPr>
              <a:t> = R5 + #0</a:t>
            </a:r>
          </a:p>
          <a:p>
            <a:pPr marL="205740" indent="-66675" eaLnBrk="1" fontAlgn="auto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ct val="91666"/>
              <a:buFont typeface="Arial"/>
              <a:buChar char="•"/>
              <a:tabLst>
                <a:tab pos="205740" algn="l"/>
              </a:tabLst>
              <a:defRPr/>
            </a:pPr>
            <a:r>
              <a:rPr lang="en-US" altLang="zh-CN" sz="2000" b="0" dirty="0">
                <a:solidFill>
                  <a:srgbClr val="262699"/>
                </a:solidFill>
                <a:latin typeface="Courier New"/>
                <a:cs typeface="Courier New"/>
              </a:rPr>
              <a:t>Address of </a:t>
            </a:r>
            <a:r>
              <a:rPr lang="en-US" altLang="zh-CN" sz="2000" b="0" dirty="0" err="1">
                <a:solidFill>
                  <a:srgbClr val="262699"/>
                </a:solidFill>
                <a:latin typeface="Courier New"/>
                <a:cs typeface="Courier New"/>
              </a:rPr>
              <a:t>localA</a:t>
            </a:r>
            <a:r>
              <a:rPr lang="en-US" altLang="zh-CN" sz="2000" b="0" dirty="0">
                <a:solidFill>
                  <a:srgbClr val="262699"/>
                </a:solidFill>
                <a:latin typeface="Courier New"/>
                <a:cs typeface="Courier New"/>
              </a:rPr>
              <a:t> = R5 + # -1</a:t>
            </a:r>
          </a:p>
          <a:p>
            <a:pPr marL="701040" indent="0" eaLnBrk="1" fontAlgn="auto" hangingPunct="1">
              <a:spcBef>
                <a:spcPts val="445"/>
              </a:spcBef>
              <a:spcAft>
                <a:spcPts val="0"/>
              </a:spcAft>
              <a:buNone/>
              <a:tabLst>
                <a:tab pos="2161540" algn="l"/>
              </a:tabLst>
              <a:defRPr/>
            </a:pPr>
            <a:r>
              <a:rPr lang="en-US" altLang="zh-CN" sz="2000" b="0" dirty="0">
                <a:latin typeface="Courier New"/>
                <a:cs typeface="Courier New"/>
              </a:rPr>
              <a:t>LDR R0, R5, #0	</a:t>
            </a:r>
            <a:r>
              <a:rPr lang="en-US" altLang="zh-CN" sz="2000" b="0" dirty="0">
                <a:solidFill>
                  <a:srgbClr val="008000"/>
                </a:solidFill>
                <a:latin typeface="Courier New"/>
                <a:cs typeface="Courier New"/>
              </a:rPr>
              <a:t>; get </a:t>
            </a:r>
            <a:r>
              <a:rPr lang="en-US" altLang="zh-CN" sz="2000" b="0" dirty="0" err="1">
                <a:solidFill>
                  <a:srgbClr val="008000"/>
                </a:solidFill>
                <a:latin typeface="Courier New"/>
                <a:cs typeface="Courier New"/>
              </a:rPr>
              <a:t>inLocal</a:t>
            </a:r>
            <a:r>
              <a:rPr lang="en-US" altLang="zh-CN" sz="2000" b="0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</a:p>
          <a:p>
            <a:pPr marL="701040" indent="0" eaLnBrk="1" fontAlgn="auto" hangingPunct="1">
              <a:spcBef>
                <a:spcPts val="445"/>
              </a:spcBef>
              <a:spcAft>
                <a:spcPts val="0"/>
              </a:spcAft>
              <a:buNone/>
              <a:tabLst>
                <a:tab pos="2161540" algn="l"/>
              </a:tabLst>
              <a:defRPr/>
            </a:pPr>
            <a:r>
              <a:rPr lang="en-US" altLang="zh-CN" sz="2000" b="0" dirty="0">
                <a:latin typeface="Courier New"/>
                <a:cs typeface="Courier New"/>
              </a:rPr>
              <a:t>ADD R1, R0, #1	; </a:t>
            </a:r>
            <a:r>
              <a:rPr lang="en-US" altLang="zh-CN" sz="2000" b="0" dirty="0">
                <a:solidFill>
                  <a:srgbClr val="008000"/>
                </a:solidFill>
                <a:latin typeface="Courier New"/>
                <a:cs typeface="Courier New"/>
              </a:rPr>
              <a:t>increment</a:t>
            </a:r>
          </a:p>
          <a:p>
            <a:pPr marL="701040" indent="0" eaLnBrk="1" fontAlgn="auto" hangingPunct="1">
              <a:spcBef>
                <a:spcPts val="445"/>
              </a:spcBef>
              <a:spcAft>
                <a:spcPts val="0"/>
              </a:spcAft>
              <a:buNone/>
              <a:tabLst>
                <a:tab pos="2161540" algn="l"/>
              </a:tabLst>
              <a:defRPr/>
            </a:pPr>
            <a:r>
              <a:rPr lang="en-US" altLang="zh-CN" sz="2000" b="0" dirty="0">
                <a:latin typeface="Courier New"/>
                <a:cs typeface="Courier New"/>
              </a:rPr>
              <a:t>STR R1, R5, # -1	; </a:t>
            </a:r>
            <a:r>
              <a:rPr lang="en-US" altLang="zh-CN" sz="2000" b="0" dirty="0">
                <a:solidFill>
                  <a:srgbClr val="008000"/>
                </a:solidFill>
                <a:latin typeface="Courier New"/>
                <a:cs typeface="Courier New"/>
              </a:rPr>
              <a:t>store </a:t>
            </a:r>
            <a:r>
              <a:rPr lang="en-US" altLang="zh-CN" sz="2000" b="0" dirty="0" err="1">
                <a:solidFill>
                  <a:srgbClr val="008000"/>
                </a:solidFill>
                <a:latin typeface="Courier New"/>
                <a:cs typeface="Courier New"/>
              </a:rPr>
              <a:t>localA</a:t>
            </a:r>
            <a:endParaRPr lang="en-US" altLang="zh-CN" sz="2000" b="0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pPr marL="701040" marR="0" lvl="0" indent="0" defTabSz="914400" eaLnBrk="1" fontAlgn="auto" latinLnBrk="0" hangingPunct="1"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1540" algn="l"/>
              </a:tabLst>
              <a:defRPr/>
            </a:pPr>
            <a:endParaRPr kumimoji="0" lang="pt-BR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F13A89-5B03-CC88-8DB0-A7AC64ED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4E1E89-03BD-779B-AAB7-9BE78F43AAD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B27936-A2B5-1544-B8AB-EFA7CD2A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39985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47B541-1AE8-0C2F-148B-1ED4F501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Example</a:t>
            </a:r>
            <a:r>
              <a:rPr lang="en-US" altLang="zh-CN" sz="2800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(continued)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67F24-7AA6-EEDD-5794-DC4FDD740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5740" marR="0" lvl="0" indent="-66675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91666"/>
              <a:buFont typeface="Arial"/>
              <a:buChar char="•"/>
              <a:tabLst>
                <a:tab pos="205740" algn="l"/>
              </a:tabLst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en-US" altLang="zh-CN" sz="2000" b="0" i="0" u="none" strike="noStrike" kern="0" cap="none" spc="-4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second</a:t>
            </a:r>
            <a:r>
              <a:rPr kumimoji="0" lang="en-US" altLang="zh-CN" sz="2000" b="0" i="0" u="none" strike="noStrike" kern="0" cap="none" spc="-4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statement: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205740" marR="0" lvl="0" indent="-66675" defTabSz="914400" eaLnBrk="1" fontAlgn="auto" latinLnBrk="0" hangingPunct="1">
              <a:spcBef>
                <a:spcPts val="265"/>
              </a:spcBef>
              <a:spcAft>
                <a:spcPts val="0"/>
              </a:spcAft>
              <a:buClrTx/>
              <a:buSzPct val="91666"/>
              <a:buFont typeface="Arial"/>
              <a:buChar char="•"/>
              <a:tabLst>
                <a:tab pos="205740" algn="l"/>
              </a:tabLst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en-US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LocalB</a:t>
            </a:r>
            <a:r>
              <a:rPr kumimoji="0" lang="en-US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n-US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inLocal</a:t>
            </a:r>
            <a:r>
              <a:rPr kumimoji="0" lang="en-US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&amp;</a:t>
            </a:r>
            <a:r>
              <a:rPr kumimoji="0" lang="en-US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~</a:t>
            </a:r>
            <a:r>
              <a:rPr kumimoji="0" lang="en-US" altLang="zh-CN" sz="2000" b="0" i="0" u="none" strike="noStrike" kern="0" cap="none" spc="-1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inGlobal</a:t>
            </a:r>
            <a:r>
              <a:rPr kumimoji="0" lang="en-US" altLang="zh-CN" sz="2000" b="0" i="0" u="none" strike="noStrike" kern="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298450" marR="0" lvl="0" indent="-145415" defTabSz="914400" eaLnBrk="1" fontAlgn="auto" latinLnBrk="0" hangingPunct="1">
              <a:spcBef>
                <a:spcPts val="26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298450" algn="l"/>
              </a:tabLst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address</a:t>
            </a:r>
            <a:r>
              <a:rPr kumimoji="0" lang="en-US" altLang="zh-CN" sz="2000" b="0" i="0" u="none" strike="noStrike" kern="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of</a:t>
            </a:r>
            <a:r>
              <a:rPr kumimoji="0" lang="en-US" altLang="zh-CN" sz="2000" b="0" i="0" u="none" strike="noStrike" kern="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inGlobal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n-US" altLang="zh-CN" sz="2000" b="0" i="0" u="none" strike="noStrike" kern="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R4+</a:t>
            </a:r>
            <a:r>
              <a:rPr kumimoji="0" lang="en-US" altLang="zh-CN" sz="2000" b="0" i="0" u="none" strike="noStrike" kern="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#0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793115" marR="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en-US" altLang="zh-CN" sz="2000" b="0" i="0" u="none" strike="noStrike" kern="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previous</a:t>
            </a:r>
            <a:r>
              <a:rPr kumimoji="0" lang="en-US" altLang="zh-CN" sz="2000" b="0" i="0" u="none" strike="noStrike" kern="0" cap="none" spc="-6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code</a:t>
            </a:r>
            <a:r>
              <a:rPr kumimoji="0" lang="en-US" altLang="zh-CN" sz="2000" b="0" i="0" u="none" strike="noStrike" kern="0" cap="none" spc="-6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segment</a:t>
            </a:r>
            <a:r>
              <a:rPr kumimoji="0" lang="en-US" altLang="zh-CN" sz="2000" b="0" i="0" u="none" strike="noStrike" kern="0" cap="none" spc="-6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left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793115" marR="0" lvl="0" indent="0" defTabSz="914400" eaLnBrk="1" fontAlgn="auto" latinLnBrk="0" hangingPunct="1"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en-US" altLang="zh-CN" sz="2000" b="0" i="0" u="none" strike="noStrike" kern="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inLocal</a:t>
            </a:r>
            <a:r>
              <a:rPr kumimoji="0" lang="en-US" altLang="zh-CN" sz="2000" b="0" i="0" u="none" strike="noStrike" kern="0" cap="none" spc="-4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value</a:t>
            </a:r>
            <a:r>
              <a:rPr kumimoji="0" lang="en-US" altLang="zh-CN" sz="2000" b="0" i="0" u="none" strike="noStrike" kern="0" cap="none" spc="-4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in</a:t>
            </a:r>
            <a:r>
              <a:rPr kumimoji="0" lang="en-US" altLang="zh-CN" sz="2000" b="0" i="0" u="none" strike="noStrike" kern="0" cap="none" spc="-4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R0</a:t>
            </a:r>
          </a:p>
          <a:p>
            <a:pPr marL="793115" marR="0" lvl="0" indent="0" defTabSz="914400" eaLnBrk="1" fontAlgn="auto" latinLnBrk="0" hangingPunct="1"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70104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1540" algn="l"/>
              </a:tabLst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LDR</a:t>
            </a:r>
            <a:r>
              <a:rPr kumimoji="0" lang="en-US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R1,</a:t>
            </a:r>
            <a:r>
              <a:rPr kumimoji="0" lang="en-US" altLang="zh-CN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R4,</a:t>
            </a:r>
            <a:r>
              <a:rPr kumimoji="0" lang="en-US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#0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	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get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1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inGlobal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701675" marR="0" lvl="0" indent="0" defTabSz="914400" eaLnBrk="1" fontAlgn="auto" latinLnBrk="0" hangingPunct="1"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81835" algn="l"/>
              </a:tabLst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NOT</a:t>
            </a:r>
            <a:r>
              <a:rPr kumimoji="0" lang="en-US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R1,</a:t>
            </a:r>
            <a:r>
              <a:rPr kumimoji="0" lang="en-US" altLang="zh-CN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R1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	     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Not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1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inGlobal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701040" marR="472440" lvl="0" indent="0" defTabSz="914400" eaLnBrk="1" fontAlgn="auto" latinLnBrk="0" hangingPunct="1"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1540" algn="l"/>
              </a:tabLst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AND</a:t>
            </a:r>
            <a:r>
              <a:rPr kumimoji="0" lang="en-US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R2,</a:t>
            </a:r>
            <a:r>
              <a:rPr kumimoji="0" lang="en-US" altLang="zh-CN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R0,</a:t>
            </a:r>
            <a:r>
              <a:rPr kumimoji="0" lang="en-US" altLang="zh-CN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R1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	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en-US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inLocal</a:t>
            </a:r>
            <a:r>
              <a:rPr kumimoji="0" lang="en-US" altLang="zh-CN" sz="2000" b="0" i="0" u="none" strike="noStrike" kern="0" cap="none" spc="-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&amp;</a:t>
            </a:r>
            <a:r>
              <a:rPr kumimoji="0" lang="en-US" altLang="zh-CN" sz="2000" b="0" i="0" u="none" strike="noStrike" kern="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~</a:t>
            </a:r>
            <a:r>
              <a:rPr kumimoji="0" lang="en-US" altLang="zh-CN" sz="2000" b="0" i="0" u="none" strike="noStrike" kern="0" cap="none" spc="-1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inGlobal</a:t>
            </a:r>
            <a:r>
              <a:rPr kumimoji="0" lang="en-US" altLang="zh-CN" sz="2000" b="0" i="0" u="none" strike="noStrike" kern="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</a:p>
          <a:p>
            <a:pPr marL="701040" marR="472440" lvl="0" indent="0" defTabSz="914400" eaLnBrk="1" fontAlgn="auto" latinLnBrk="0" hangingPunct="1"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1540" algn="l"/>
              </a:tabLst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STR</a:t>
            </a:r>
            <a:r>
              <a:rPr kumimoji="0" lang="en-US" altLang="zh-CN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R2,</a:t>
            </a:r>
            <a:r>
              <a:rPr kumimoji="0" lang="en-US" altLang="zh-CN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R5,</a:t>
            </a:r>
            <a:r>
              <a:rPr kumimoji="0" lang="en-US" altLang="zh-CN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#-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2            </a:t>
            </a:r>
            <a:r>
              <a:rPr kumimoji="0" lang="en-US" altLang="zh-CN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;</a:t>
            </a:r>
            <a:r>
              <a:rPr kumimoji="0" lang="en-US" altLang="zh-CN" sz="2000" b="0" i="0" u="none" strike="noStrike" kern="0" cap="none" spc="-3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store</a:t>
            </a:r>
            <a:r>
              <a:rPr kumimoji="0" lang="en-US" altLang="zh-CN" sz="2000" b="0" i="0" u="none" strike="noStrike" kern="0" cap="none" spc="-3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in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1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LocalB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pPr marL="2161540" marR="0" lvl="0" indent="0" defTabSz="914400" eaLnBrk="1" fontAlgn="auto" latinLnBrk="0" hangingPunct="1"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          ;</a:t>
            </a:r>
            <a:r>
              <a:rPr kumimoji="0" lang="en-US" altLang="zh-CN" sz="2000" b="0" i="0" u="none" strike="noStrike" kern="0" cap="none" spc="-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(offset</a:t>
            </a:r>
            <a:r>
              <a:rPr kumimoji="0" lang="en-US" altLang="zh-CN" sz="2000" b="0" i="0" u="none" strike="noStrike" kern="0" cap="none" spc="-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=</a:t>
            </a:r>
            <a:r>
              <a:rPr kumimoji="0" lang="en-US" altLang="zh-CN" sz="2000" b="0" i="0" u="none" strike="noStrike" kern="0" cap="none" spc="-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 </a:t>
            </a:r>
            <a:r>
              <a:rPr kumimoji="0" lang="en-US" altLang="zh-CN" sz="2000" b="0" i="0" u="none" strike="noStrike" kern="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-</a:t>
            </a:r>
            <a:r>
              <a:rPr kumimoji="0" lang="en-US" altLang="zh-CN" sz="2000" b="0" i="0" u="none" strike="noStrike" kern="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/>
                <a:cs typeface="Courier New"/>
              </a:rPr>
              <a:t>2)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2D88FD-7261-22CE-6718-A381FBC8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055DB9-5970-1BFE-17F3-20B2F4455F6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B1D539-8857-6109-1AE1-1BC766E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62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EEE5BB-9E84-DCE8-0620-2F07CE2B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797152"/>
            <a:ext cx="4176464" cy="16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881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1C339-2152-08C4-D5F7-22ABF377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Example:</a:t>
            </a:r>
            <a:r>
              <a:rPr lang="en-US" altLang="zh-CN" sz="2800" b="1" kern="0" spc="-20" baseline="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C</a:t>
            </a:r>
            <a:r>
              <a:rPr lang="en-US" altLang="zh-CN" sz="2800" b="1" kern="0" spc="-15" baseline="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to</a:t>
            </a:r>
            <a:r>
              <a:rPr lang="en-US" altLang="zh-CN" sz="2800" b="1" kern="0" spc="-20" baseline="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kern="0" baseline="0" dirty="0">
                <a:solidFill>
                  <a:srgbClr val="3333CC"/>
                </a:solidFill>
                <a:latin typeface="Arial"/>
                <a:cs typeface="Arial"/>
              </a:rPr>
              <a:t>LC3</a:t>
            </a:r>
            <a:r>
              <a:rPr lang="en-US" altLang="zh-CN" sz="2800" b="1" kern="0" spc="-15" baseline="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kern="0" spc="-10" baseline="0" dirty="0">
                <a:solidFill>
                  <a:srgbClr val="3333CC"/>
                </a:solidFill>
                <a:latin typeface="Arial"/>
                <a:cs typeface="Arial"/>
              </a:rPr>
              <a:t>Translation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FBC55F-6CDD-DA96-3AE8-E997C558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D76C7-EB63-2AD5-55A4-D8F145139A1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177F77-2546-3875-481D-58C0A4DB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63</a:t>
            </a:fld>
            <a:endParaRPr lang="en-US" altLang="zh-CN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52C9B8B-247C-0B49-D9B5-822788AA62D5}"/>
              </a:ext>
            </a:extLst>
          </p:cNvPr>
          <p:cNvSpPr txBox="1"/>
          <p:nvPr/>
        </p:nvSpPr>
        <p:spPr>
          <a:xfrm>
            <a:off x="1331640" y="1412776"/>
            <a:ext cx="7344816" cy="186653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67945" marR="104139" indent="-62865" eaLnBrk="1" fontAlgn="auto" hangingPunct="1">
              <a:lnSpc>
                <a:spcPts val="1390"/>
              </a:lnSpc>
              <a:spcBef>
                <a:spcPts val="480"/>
              </a:spcBef>
              <a:spcAft>
                <a:spcPts val="0"/>
              </a:spcAft>
              <a:buSzPct val="91666"/>
              <a:buFontTx/>
              <a:buChar char="•"/>
              <a:tabLst>
                <a:tab pos="67945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What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is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code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corresponding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to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these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LC3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code 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segments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469900" eaLnBrk="1" fontAlgn="auto" hangingPunct="1">
              <a:spcBef>
                <a:spcPts val="229"/>
              </a:spcBef>
              <a:spcAft>
                <a:spcPts val="0"/>
              </a:spcAf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Y=</a:t>
            </a:r>
            <a:r>
              <a:rPr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A+X;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67945" indent="-62230" eaLnBrk="1" fontAlgn="auto" hangingPunct="1">
              <a:spcBef>
                <a:spcPts val="360"/>
              </a:spcBef>
              <a:spcAft>
                <a:spcPts val="0"/>
              </a:spcAft>
              <a:buSzPct val="91666"/>
              <a:buFontTx/>
              <a:buChar char="•"/>
              <a:tabLst>
                <a:tab pos="67945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First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identify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accesses/addresses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for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variables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A,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X,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Y: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31470" lvl="1" indent="-116205" eaLnBrk="1" fontAlgn="auto" hangingPunct="1">
              <a:spcBef>
                <a:spcPts val="150"/>
              </a:spcBef>
              <a:spcAft>
                <a:spcPts val="0"/>
              </a:spcAft>
              <a:buFontTx/>
              <a:buChar char="•"/>
              <a:tabLst>
                <a:tab pos="331470" algn="l"/>
                <a:tab pos="950594" algn="l"/>
                <a:tab pos="1534160" algn="l"/>
              </a:tabLst>
            </a:pP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R4,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#0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	R5,</a:t>
            </a:r>
            <a:r>
              <a:rPr kern="0" spc="-1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spc="-25" baseline="0" dirty="0">
                <a:solidFill>
                  <a:sysClr val="windowText" lastClr="000000"/>
                </a:solidFill>
                <a:latin typeface="Arial"/>
                <a:cs typeface="Arial"/>
              </a:rPr>
              <a:t>#0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	R5,</a:t>
            </a:r>
            <a:r>
              <a:rPr kern="0" spc="-5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# </a:t>
            </a:r>
            <a:r>
              <a:rPr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-</a:t>
            </a:r>
            <a:r>
              <a:rPr kern="0" spc="-60" baseline="0" dirty="0">
                <a:solidFill>
                  <a:sysClr val="windowText" lastClr="000000"/>
                </a:solidFill>
                <a:latin typeface="Arial"/>
                <a:cs typeface="Arial"/>
              </a:rPr>
              <a:t>1</a:t>
            </a:r>
            <a:endParaRPr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0" lvl="1" eaLnBrk="1" fontAlgn="auto" hangingPunct="1">
              <a:spcBef>
                <a:spcPts val="955"/>
              </a:spcBef>
              <a:spcAft>
                <a:spcPts val="0"/>
              </a:spcAft>
              <a:buFont typeface="Arial"/>
              <a:buChar char="•"/>
            </a:pPr>
            <a:endParaRPr sz="12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67945" indent="-62230" eaLnBrk="1" fontAlgn="auto" hangingPunct="1">
              <a:spcBef>
                <a:spcPts val="0"/>
              </a:spcBef>
              <a:spcAft>
                <a:spcPts val="0"/>
              </a:spcAft>
              <a:buSzPct val="91666"/>
              <a:buFontTx/>
              <a:buChar char="•"/>
              <a:tabLst>
                <a:tab pos="67945" algn="l"/>
              </a:tabLst>
            </a:pPr>
            <a:r>
              <a:rPr sz="2400" kern="0" baseline="0" dirty="0">
                <a:solidFill>
                  <a:sysClr val="windowText" lastClr="000000"/>
                </a:solidFill>
                <a:latin typeface="Arial"/>
                <a:cs typeface="Arial"/>
              </a:rPr>
              <a:t>Symbol</a:t>
            </a:r>
            <a:r>
              <a:rPr sz="2400" kern="0" spc="-20" baseline="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00" kern="0" spc="-10" baseline="0" dirty="0">
                <a:solidFill>
                  <a:sysClr val="windowText" lastClr="000000"/>
                </a:solidFill>
                <a:latin typeface="Arial"/>
                <a:cs typeface="Arial"/>
              </a:rPr>
              <a:t>Table:</a:t>
            </a:r>
            <a:endParaRPr sz="2400" kern="0" baseline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00B0921-AF5F-D24B-01D2-0EF6E16DC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20939"/>
              </p:ext>
            </p:extLst>
          </p:nvPr>
        </p:nvGraphicFramePr>
        <p:xfrm>
          <a:off x="1524000" y="3427907"/>
          <a:ext cx="5496272" cy="2422275"/>
        </p:xfrm>
        <a:graphic>
          <a:graphicData uri="http://schemas.openxmlformats.org/drawingml/2006/table">
            <a:tbl>
              <a:tblPr firstRow="1" bandRow="1"/>
              <a:tblGrid>
                <a:gridCol w="1539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24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Identifier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4465">
                        <a:lnSpc>
                          <a:spcPts val="124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Type</a:t>
                      </a:r>
                      <a:r>
                        <a:rPr sz="1800" spc="110" dirty="0">
                          <a:latin typeface="Arial"/>
                          <a:cs typeface="Arial"/>
                        </a:rPr>
                        <a:t>  </a:t>
                      </a:r>
                      <a:r>
                        <a:rPr lang="en-US" sz="1800" spc="110" dirty="0">
                          <a:latin typeface="Arial"/>
                          <a:cs typeface="Arial"/>
                        </a:rPr>
                        <a:t>    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Offset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          </a:t>
                      </a:r>
                      <a:r>
                        <a:rPr sz="18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Scope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8509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int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00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683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Global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B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25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8509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int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19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25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683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Global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25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X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604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8509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int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604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001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604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683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main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4604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8509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int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00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683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main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25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1750">
                        <a:lnSpc>
                          <a:spcPts val="1355"/>
                        </a:lnSpc>
                        <a:spcBef>
                          <a:spcPts val="5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Z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85090" algn="ctr">
                        <a:lnSpc>
                          <a:spcPts val="1355"/>
                        </a:lnSpc>
                        <a:spcBef>
                          <a:spcPts val="5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int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0010">
                        <a:lnSpc>
                          <a:spcPts val="1355"/>
                        </a:lnSpc>
                        <a:spcBef>
                          <a:spcPts val="5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68300">
                        <a:lnSpc>
                          <a:spcPts val="1355"/>
                        </a:lnSpc>
                        <a:spcBef>
                          <a:spcPts val="55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main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6985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47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1B3A97-41AC-6128-1F2D-70C0334B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>
                <a:solidFill>
                  <a:srgbClr val="3333CC"/>
                </a:solidFill>
                <a:latin typeface="Arial"/>
                <a:cs typeface="Arial"/>
              </a:rPr>
              <a:t>Quick</a:t>
            </a:r>
            <a:r>
              <a:rPr lang="fr-FR" altLang="zh-CN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fr-FR" altLang="zh-CN" dirty="0">
                <a:solidFill>
                  <a:srgbClr val="3333CC"/>
                </a:solidFill>
                <a:latin typeface="Arial"/>
                <a:cs typeface="Arial"/>
              </a:rPr>
              <a:t>Note:</a:t>
            </a:r>
            <a:r>
              <a:rPr lang="fr-FR" altLang="zh-CN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fr-FR" altLang="zh-CN" dirty="0">
                <a:solidFill>
                  <a:srgbClr val="3333CC"/>
                </a:solidFill>
                <a:latin typeface="Arial"/>
                <a:cs typeface="Arial"/>
              </a:rPr>
              <a:t>Compilation</a:t>
            </a:r>
            <a:r>
              <a:rPr lang="fr-FR" altLang="zh-CN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fr-FR" altLang="zh-CN" dirty="0">
                <a:solidFill>
                  <a:srgbClr val="3333CC"/>
                </a:solidFill>
                <a:latin typeface="Arial"/>
                <a:cs typeface="Arial"/>
              </a:rPr>
              <a:t>vs.</a:t>
            </a:r>
            <a:r>
              <a:rPr lang="fr-FR" altLang="zh-CN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fr-FR" altLang="zh-CN" spc="-10" dirty="0">
                <a:solidFill>
                  <a:srgbClr val="3333CC"/>
                </a:solidFill>
                <a:latin typeface="Arial"/>
                <a:cs typeface="Arial"/>
              </a:rPr>
              <a:t>Interpretation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6CA210-E252-8B08-9E70-37A93BB78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>
                <a:latin typeface="Arial"/>
                <a:cs typeface="Arial"/>
              </a:rPr>
              <a:t>Different</a:t>
            </a:r>
            <a:r>
              <a:rPr lang="en-US" altLang="zh-CN" sz="2000" spc="-15" dirty="0"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cs typeface="Arial"/>
              </a:rPr>
              <a:t>ways</a:t>
            </a:r>
            <a:r>
              <a:rPr lang="en-US" altLang="zh-CN" sz="2000" spc="-10" dirty="0"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cs typeface="Arial"/>
              </a:rPr>
              <a:t>of</a:t>
            </a:r>
            <a:r>
              <a:rPr lang="en-US" altLang="zh-CN" sz="2000" spc="-10" dirty="0"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cs typeface="Arial"/>
              </a:rPr>
              <a:t>translating</a:t>
            </a:r>
            <a:r>
              <a:rPr lang="en-US" altLang="zh-CN" sz="2000" spc="-10" dirty="0">
                <a:latin typeface="Arial"/>
                <a:cs typeface="Arial"/>
              </a:rPr>
              <a:t> </a:t>
            </a:r>
            <a:r>
              <a:rPr lang="en-US" altLang="zh-CN" sz="2000" dirty="0">
                <a:latin typeface="Arial"/>
                <a:cs typeface="Arial"/>
              </a:rPr>
              <a:t>high-level</a:t>
            </a:r>
            <a:r>
              <a:rPr lang="en-US" altLang="zh-CN" sz="2000" spc="-5" dirty="0">
                <a:latin typeface="Arial"/>
                <a:cs typeface="Arial"/>
              </a:rPr>
              <a:t> </a:t>
            </a:r>
            <a:r>
              <a:rPr lang="en-US" altLang="zh-CN" sz="2000" spc="-10" dirty="0">
                <a:latin typeface="Arial"/>
                <a:cs typeface="Arial"/>
              </a:rPr>
              <a:t>language</a:t>
            </a:r>
          </a:p>
          <a:p>
            <a:r>
              <a:rPr lang="fr-FR" altLang="zh-CN" sz="2000" i="1" dirty="0">
                <a:solidFill>
                  <a:srgbClr val="CE0000"/>
                </a:solidFill>
                <a:latin typeface="Arial"/>
                <a:cs typeface="Arial"/>
              </a:rPr>
              <a:t>Interpretation</a:t>
            </a:r>
            <a:r>
              <a:rPr lang="fr-FR" altLang="zh-CN" sz="2000" i="1" spc="254" dirty="0">
                <a:solidFill>
                  <a:srgbClr val="CE0000"/>
                </a:solidFill>
                <a:latin typeface="Arial"/>
                <a:cs typeface="Arial"/>
              </a:rPr>
              <a:t> </a:t>
            </a:r>
            <a:r>
              <a:rPr lang="fr-FR" altLang="zh-CN" sz="2000" i="1" dirty="0">
                <a:solidFill>
                  <a:srgbClr val="262699"/>
                </a:solidFill>
                <a:latin typeface="Arial"/>
                <a:cs typeface="Arial"/>
              </a:rPr>
              <a:t>(LISP,</a:t>
            </a:r>
            <a:r>
              <a:rPr lang="fr-FR" altLang="zh-CN" sz="2000" i="1" spc="-15" dirty="0">
                <a:solidFill>
                  <a:srgbClr val="262699"/>
                </a:solidFill>
                <a:latin typeface="Arial"/>
                <a:cs typeface="Arial"/>
              </a:rPr>
              <a:t> </a:t>
            </a:r>
            <a:r>
              <a:rPr lang="fr-FR" altLang="zh-CN" sz="2000" i="1" dirty="0">
                <a:solidFill>
                  <a:srgbClr val="262699"/>
                </a:solidFill>
                <a:latin typeface="Arial"/>
                <a:cs typeface="Arial"/>
              </a:rPr>
              <a:t>Java,</a:t>
            </a:r>
            <a:r>
              <a:rPr lang="fr-FR" altLang="zh-CN" sz="2000" i="1" spc="-15" dirty="0">
                <a:solidFill>
                  <a:srgbClr val="262699"/>
                </a:solidFill>
                <a:latin typeface="Arial"/>
                <a:cs typeface="Arial"/>
              </a:rPr>
              <a:t> </a:t>
            </a:r>
            <a:r>
              <a:rPr lang="fr-FR" altLang="zh-CN" sz="2000" i="1" dirty="0">
                <a:solidFill>
                  <a:srgbClr val="262699"/>
                </a:solidFill>
                <a:latin typeface="Arial"/>
                <a:cs typeface="Arial"/>
              </a:rPr>
              <a:t>Python,</a:t>
            </a:r>
            <a:r>
              <a:rPr lang="fr-FR" altLang="zh-CN" sz="2000" i="1" spc="-15" dirty="0">
                <a:solidFill>
                  <a:srgbClr val="262699"/>
                </a:solidFill>
                <a:latin typeface="Arial"/>
                <a:cs typeface="Arial"/>
              </a:rPr>
              <a:t> </a:t>
            </a:r>
            <a:r>
              <a:rPr lang="fr-FR" altLang="zh-CN" sz="2000" i="1" spc="-10" dirty="0">
                <a:solidFill>
                  <a:srgbClr val="262699"/>
                </a:solidFill>
                <a:latin typeface="Arial"/>
                <a:cs typeface="Arial"/>
              </a:rPr>
              <a:t>Matlab…)</a:t>
            </a:r>
            <a:endParaRPr lang="fr-FR" altLang="zh-CN" sz="2000" dirty="0">
              <a:latin typeface="Arial"/>
              <a:cs typeface="Arial"/>
            </a:endParaRPr>
          </a:p>
          <a:p>
            <a:pPr marL="441959" marR="740410" lvl="1" indent="-117475">
              <a:spcBef>
                <a:spcPts val="220"/>
              </a:spcBef>
              <a:buChar char="•"/>
              <a:tabLst>
                <a:tab pos="441959" algn="l"/>
              </a:tabLst>
            </a:pPr>
            <a:r>
              <a:rPr lang="en-US" altLang="zh-CN" sz="1800" dirty="0">
                <a:latin typeface="Arial"/>
                <a:cs typeface="Arial"/>
              </a:rPr>
              <a:t>interpreter</a:t>
            </a:r>
            <a:r>
              <a:rPr lang="en-US" altLang="zh-CN" sz="1800" spc="-2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=</a:t>
            </a:r>
            <a:r>
              <a:rPr lang="en-US" altLang="zh-CN" sz="1800" spc="-30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program</a:t>
            </a:r>
            <a:r>
              <a:rPr lang="en-US" altLang="zh-CN" sz="1800" spc="-2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that</a:t>
            </a:r>
            <a:r>
              <a:rPr lang="en-US" altLang="zh-CN" sz="1800" spc="-30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executes</a:t>
            </a:r>
            <a:r>
              <a:rPr lang="en-US" altLang="zh-CN" sz="1800" spc="-2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program</a:t>
            </a:r>
            <a:r>
              <a:rPr lang="en-US" altLang="zh-CN" sz="1800" spc="-2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statements</a:t>
            </a:r>
            <a:r>
              <a:rPr lang="en-US" altLang="zh-CN" sz="1800" spc="-25" dirty="0">
                <a:latin typeface="Arial"/>
                <a:cs typeface="Arial"/>
              </a:rPr>
              <a:t> </a:t>
            </a:r>
            <a:r>
              <a:rPr lang="en-US" altLang="zh-CN" sz="1800" spc="-10" dirty="0">
                <a:latin typeface="Arial"/>
                <a:cs typeface="Arial"/>
              </a:rPr>
              <a:t>(generally </a:t>
            </a:r>
            <a:r>
              <a:rPr lang="en-US" altLang="zh-CN" sz="1800" dirty="0">
                <a:latin typeface="Arial"/>
                <a:cs typeface="Arial"/>
              </a:rPr>
              <a:t>one</a:t>
            </a:r>
            <a:r>
              <a:rPr lang="en-US" altLang="zh-CN" sz="1800" spc="-2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line/command</a:t>
            </a:r>
            <a:r>
              <a:rPr lang="en-US" altLang="zh-CN" sz="1800" spc="-20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at</a:t>
            </a:r>
            <a:r>
              <a:rPr lang="en-US" altLang="zh-CN" sz="1800" spc="-20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a</a:t>
            </a:r>
            <a:r>
              <a:rPr lang="en-US" altLang="zh-CN" sz="1800" spc="-20" dirty="0">
                <a:latin typeface="Arial"/>
                <a:cs typeface="Arial"/>
              </a:rPr>
              <a:t> time)</a:t>
            </a:r>
            <a:endParaRPr lang="en-US" altLang="zh-CN" sz="1800" dirty="0">
              <a:latin typeface="Arial"/>
              <a:cs typeface="Arial"/>
            </a:endParaRPr>
          </a:p>
          <a:p>
            <a:pPr marL="663575" lvl="2" indent="-110489">
              <a:spcBef>
                <a:spcPts val="135"/>
              </a:spcBef>
              <a:buFont typeface=""/>
              <a:buChar char="■"/>
              <a:tabLst>
                <a:tab pos="663575" algn="l"/>
              </a:tabLst>
            </a:pPr>
            <a:r>
              <a:rPr lang="en-US" altLang="zh-CN" sz="1200" spc="-10" dirty="0">
                <a:latin typeface="Arial"/>
                <a:cs typeface="Arial"/>
              </a:rPr>
              <a:t>Called</a:t>
            </a:r>
            <a:r>
              <a:rPr lang="en-US" altLang="zh-CN" sz="1200" dirty="0">
                <a:latin typeface="Arial"/>
                <a:cs typeface="Arial"/>
              </a:rPr>
              <a:t> a</a:t>
            </a:r>
            <a:r>
              <a:rPr lang="en-US" altLang="zh-CN" sz="1200" spc="5" dirty="0">
                <a:latin typeface="Arial"/>
                <a:cs typeface="Arial"/>
              </a:rPr>
              <a:t> </a:t>
            </a:r>
            <a:r>
              <a:rPr lang="en-US" altLang="zh-CN" sz="1200" spc="-10" dirty="0">
                <a:solidFill>
                  <a:srgbClr val="C00000"/>
                </a:solidFill>
                <a:latin typeface="Arial"/>
                <a:cs typeface="Arial"/>
              </a:rPr>
              <a:t>Virtual</a:t>
            </a:r>
            <a:r>
              <a:rPr lang="en-US" altLang="zh-CN" sz="12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altLang="zh-CN" sz="1200" spc="-10" dirty="0">
                <a:solidFill>
                  <a:srgbClr val="C00000"/>
                </a:solidFill>
                <a:latin typeface="Arial"/>
                <a:cs typeface="Arial"/>
              </a:rPr>
              <a:t>Machine</a:t>
            </a:r>
            <a:endParaRPr lang="en-US" altLang="zh-CN" sz="1200" dirty="0">
              <a:latin typeface="Arial"/>
              <a:cs typeface="Arial"/>
            </a:endParaRPr>
          </a:p>
          <a:p>
            <a:pPr marL="441325" lvl="1" indent="-116839">
              <a:spcBef>
                <a:spcPts val="275"/>
              </a:spcBef>
              <a:buChar char="•"/>
              <a:tabLst>
                <a:tab pos="441325" algn="l"/>
              </a:tabLst>
            </a:pPr>
            <a:r>
              <a:rPr lang="en-US" altLang="zh-CN" sz="1800" dirty="0">
                <a:latin typeface="Arial"/>
                <a:cs typeface="Arial"/>
              </a:rPr>
              <a:t>easy</a:t>
            </a:r>
            <a:r>
              <a:rPr lang="en-US" altLang="zh-CN" sz="1800" spc="-2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to</a:t>
            </a:r>
            <a:r>
              <a:rPr lang="en-US" altLang="zh-CN" sz="1800" spc="-2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debug,</a:t>
            </a:r>
            <a:r>
              <a:rPr lang="en-US" altLang="zh-CN" sz="1800" spc="-2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make</a:t>
            </a:r>
            <a:r>
              <a:rPr lang="en-US" altLang="zh-CN" sz="1800" spc="-2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changes,</a:t>
            </a:r>
            <a:r>
              <a:rPr lang="en-US" altLang="zh-CN" sz="1800" spc="-2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view</a:t>
            </a:r>
            <a:r>
              <a:rPr lang="en-US" altLang="zh-CN" sz="1800" spc="-2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intermediate</a:t>
            </a:r>
            <a:r>
              <a:rPr lang="en-US" altLang="zh-CN" sz="1800" spc="-25" dirty="0">
                <a:latin typeface="Arial"/>
                <a:cs typeface="Arial"/>
              </a:rPr>
              <a:t> </a:t>
            </a:r>
            <a:r>
              <a:rPr lang="en-US" altLang="zh-CN" sz="1800" spc="-10" dirty="0">
                <a:latin typeface="Arial"/>
                <a:cs typeface="Arial"/>
              </a:rPr>
              <a:t>results</a:t>
            </a:r>
            <a:endParaRPr lang="en-US" altLang="zh-CN" sz="4800" spc="-10" dirty="0">
              <a:latin typeface="Arial"/>
              <a:cs typeface="Arial"/>
            </a:endParaRPr>
          </a:p>
          <a:p>
            <a:pPr>
              <a:buSzPct val="90000"/>
              <a:tabLst>
                <a:tab pos="196850" algn="l"/>
              </a:tabLst>
            </a:pPr>
            <a:r>
              <a:rPr lang="en-US" altLang="zh-CN" sz="2000" dirty="0">
                <a:latin typeface="Arial"/>
                <a:cs typeface="Arial"/>
              </a:rPr>
              <a:t>Compilation (C, C++, Pascal,…)</a:t>
            </a:r>
          </a:p>
          <a:p>
            <a:pPr marL="441325" lvl="1" indent="-116839">
              <a:spcBef>
                <a:spcPts val="275"/>
              </a:spcBef>
              <a:buFont typeface="Wingdings" panose="05000000000000000000" pitchFamily="2" charset="2"/>
              <a:buChar char="•"/>
              <a:tabLst>
                <a:tab pos="441325" algn="l"/>
              </a:tabLst>
            </a:pPr>
            <a:r>
              <a:rPr lang="en-US" altLang="zh-CN" sz="1800" dirty="0">
                <a:latin typeface="Arial"/>
                <a:cs typeface="Arial"/>
              </a:rPr>
              <a:t>translates statements into machine language</a:t>
            </a:r>
          </a:p>
          <a:p>
            <a:pPr marL="841375" lvl="2" indent="-116839">
              <a:spcBef>
                <a:spcPts val="275"/>
              </a:spcBef>
              <a:buFont typeface="Wingdings" panose="05000000000000000000" pitchFamily="2" charset="2"/>
              <a:buChar char="•"/>
              <a:tabLst>
                <a:tab pos="441325" algn="l"/>
              </a:tabLst>
            </a:pPr>
            <a:r>
              <a:rPr lang="en-US" altLang="zh-CN" sz="2000" dirty="0">
                <a:latin typeface="Arial"/>
                <a:cs typeface="Arial"/>
              </a:rPr>
              <a:t>does not execute, but creates executable program</a:t>
            </a:r>
          </a:p>
          <a:p>
            <a:pPr marL="441325" lvl="1" indent="-116839">
              <a:spcBef>
                <a:spcPts val="275"/>
              </a:spcBef>
              <a:buFont typeface="Wingdings" panose="05000000000000000000" pitchFamily="2" charset="2"/>
              <a:buChar char="•"/>
              <a:tabLst>
                <a:tab pos="441325" algn="l"/>
              </a:tabLst>
            </a:pPr>
            <a:r>
              <a:rPr lang="en-US" altLang="zh-CN" sz="1800" dirty="0">
                <a:latin typeface="Arial"/>
                <a:cs typeface="Arial"/>
              </a:rPr>
              <a:t>performs optimization over multiple statements</a:t>
            </a:r>
            <a:endParaRPr lang="en-US" altLang="zh-CN" sz="1800" spc="-10" dirty="0">
              <a:latin typeface="Arial"/>
              <a:cs typeface="Arial"/>
            </a:endParaRPr>
          </a:p>
          <a:p>
            <a:pPr marL="153035">
              <a:spcBef>
                <a:spcPts val="235"/>
              </a:spcBef>
            </a:pPr>
            <a:r>
              <a:rPr lang="en-US" altLang="zh-CN" sz="1800" spc="-10" dirty="0">
                <a:latin typeface="Arial"/>
                <a:cs typeface="Arial"/>
              </a:rPr>
              <a:t>Example:</a:t>
            </a:r>
            <a:endParaRPr lang="en-US" altLang="zh-CN" sz="1800" dirty="0">
              <a:latin typeface="Arial"/>
              <a:cs typeface="Arial"/>
            </a:endParaRPr>
          </a:p>
          <a:p>
            <a:pPr marL="267335" indent="0">
              <a:spcBef>
                <a:spcPts val="195"/>
              </a:spcBef>
              <a:buNone/>
            </a:pPr>
            <a:r>
              <a:rPr lang="en-US" altLang="zh-CN" sz="1800" dirty="0">
                <a:latin typeface="Arial"/>
                <a:cs typeface="Arial"/>
              </a:rPr>
              <a:t>       X</a:t>
            </a:r>
            <a:r>
              <a:rPr lang="en-US" altLang="zh-CN" sz="1800" spc="-10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=</a:t>
            </a:r>
            <a:r>
              <a:rPr lang="en-US" altLang="zh-CN" sz="1800" spc="-15" dirty="0">
                <a:latin typeface="Arial"/>
                <a:cs typeface="Arial"/>
              </a:rPr>
              <a:t> </a:t>
            </a:r>
            <a:r>
              <a:rPr lang="en-US" altLang="zh-CN" sz="1800" spc="-25" dirty="0">
                <a:latin typeface="Arial"/>
                <a:cs typeface="Arial"/>
              </a:rPr>
              <a:t>W+W</a:t>
            </a:r>
            <a:endParaRPr lang="en-US" altLang="zh-CN" sz="1800" dirty="0">
              <a:latin typeface="Arial"/>
              <a:cs typeface="Arial"/>
            </a:endParaRPr>
          </a:p>
          <a:p>
            <a:pPr marL="267335" marR="3398520" indent="0">
              <a:lnSpc>
                <a:spcPct val="118000"/>
              </a:lnSpc>
              <a:spcBef>
                <a:spcPts val="70"/>
              </a:spcBef>
              <a:buNone/>
            </a:pPr>
            <a:r>
              <a:rPr lang="en-US" altLang="zh-CN" sz="1800" dirty="0">
                <a:latin typeface="Arial"/>
                <a:cs typeface="Arial"/>
              </a:rPr>
              <a:t>       Y</a:t>
            </a:r>
            <a:r>
              <a:rPr lang="en-US" altLang="zh-CN" sz="1800" spc="-10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=</a:t>
            </a:r>
            <a:r>
              <a:rPr lang="en-US" altLang="zh-CN" sz="1800" spc="-1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X</a:t>
            </a:r>
            <a:r>
              <a:rPr lang="en-US" altLang="zh-CN" sz="1800" spc="-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+</a:t>
            </a:r>
            <a:r>
              <a:rPr lang="en-US" altLang="zh-CN" sz="1800" spc="-15" dirty="0">
                <a:latin typeface="Arial"/>
                <a:cs typeface="Arial"/>
              </a:rPr>
              <a:t> </a:t>
            </a:r>
            <a:r>
              <a:rPr lang="en-US" altLang="zh-CN" sz="1800" spc="-50" dirty="0">
                <a:latin typeface="Arial"/>
                <a:cs typeface="Arial"/>
              </a:rPr>
              <a:t>X</a:t>
            </a:r>
          </a:p>
          <a:p>
            <a:pPr marL="267335" marR="3398520" indent="0">
              <a:lnSpc>
                <a:spcPct val="118000"/>
              </a:lnSpc>
              <a:spcBef>
                <a:spcPts val="70"/>
              </a:spcBef>
              <a:buNone/>
            </a:pPr>
            <a:r>
              <a:rPr lang="en-US" altLang="zh-CN" sz="1800" spc="-50" dirty="0">
                <a:latin typeface="Arial"/>
                <a:cs typeface="Arial"/>
              </a:rPr>
              <a:t>        </a:t>
            </a:r>
            <a:r>
              <a:rPr lang="en-US" altLang="zh-CN" sz="1800" dirty="0">
                <a:latin typeface="Arial"/>
                <a:cs typeface="Arial"/>
              </a:rPr>
              <a:t>Z=</a:t>
            </a:r>
            <a:r>
              <a:rPr lang="en-US" altLang="zh-CN" sz="1800" spc="-20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Y</a:t>
            </a:r>
            <a:r>
              <a:rPr lang="en-US" altLang="zh-CN" sz="1800" spc="-10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+</a:t>
            </a:r>
            <a:r>
              <a:rPr lang="en-US" altLang="zh-CN" sz="1800" spc="-15" dirty="0">
                <a:latin typeface="Arial"/>
                <a:cs typeface="Arial"/>
              </a:rPr>
              <a:t> </a:t>
            </a:r>
            <a:r>
              <a:rPr lang="en-US" altLang="zh-CN" sz="1800" spc="-60" dirty="0">
                <a:latin typeface="Arial"/>
                <a:cs typeface="Arial"/>
              </a:rPr>
              <a:t>Y</a:t>
            </a:r>
            <a:endParaRPr lang="en-US" altLang="zh-CN" sz="1800" dirty="0">
              <a:latin typeface="Arial"/>
              <a:cs typeface="Arial"/>
            </a:endParaRPr>
          </a:p>
          <a:p>
            <a:pPr marL="0" indent="0">
              <a:spcBef>
                <a:spcPts val="190"/>
              </a:spcBef>
              <a:buNone/>
            </a:pPr>
            <a:r>
              <a:rPr lang="en-US" altLang="zh-CN" sz="1800" dirty="0">
                <a:latin typeface="Arial"/>
                <a:cs typeface="Arial"/>
              </a:rPr>
              <a:t>    </a:t>
            </a:r>
            <a:r>
              <a:rPr lang="en-US" altLang="zh-CN" sz="1800" dirty="0" err="1">
                <a:latin typeface="Arial"/>
                <a:cs typeface="Arial"/>
              </a:rPr>
              <a:t>Interpretted</a:t>
            </a:r>
            <a:r>
              <a:rPr lang="en-US" altLang="zh-CN" sz="1800" spc="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language:</a:t>
            </a:r>
            <a:r>
              <a:rPr lang="en-US" altLang="zh-CN" sz="1800" spc="-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3 </a:t>
            </a:r>
            <a:r>
              <a:rPr lang="en-US" altLang="zh-CN" sz="1800" spc="-10" dirty="0">
                <a:latin typeface="Arial"/>
                <a:cs typeface="Arial"/>
              </a:rPr>
              <a:t>instructions</a:t>
            </a:r>
            <a:endParaRPr lang="en-US" altLang="zh-CN" sz="1800" dirty="0">
              <a:latin typeface="Arial"/>
              <a:cs typeface="Arial"/>
            </a:endParaRPr>
          </a:p>
          <a:p>
            <a:pPr marL="0" indent="0">
              <a:spcBef>
                <a:spcPts val="315"/>
              </a:spcBef>
              <a:buNone/>
            </a:pPr>
            <a:r>
              <a:rPr lang="en-US" altLang="zh-CN" sz="1800" dirty="0">
                <a:latin typeface="Arial"/>
                <a:cs typeface="Arial"/>
              </a:rPr>
              <a:t>    Compiler</a:t>
            </a:r>
            <a:r>
              <a:rPr lang="en-US" altLang="zh-CN" sz="1800" spc="-10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optimized</a:t>
            </a:r>
            <a:r>
              <a:rPr lang="en-US" altLang="zh-CN" sz="1800" spc="-10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code:</a:t>
            </a:r>
            <a:r>
              <a:rPr lang="en-US" altLang="zh-CN" sz="1800" spc="-15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1</a:t>
            </a:r>
            <a:r>
              <a:rPr lang="en-US" altLang="zh-CN" sz="1800" spc="-10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instruction</a:t>
            </a:r>
            <a:r>
              <a:rPr lang="en-US" altLang="zh-CN" sz="1800" spc="254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Z</a:t>
            </a:r>
            <a:r>
              <a:rPr lang="en-US" altLang="zh-CN" sz="1800" spc="-10" dirty="0">
                <a:latin typeface="Arial"/>
                <a:cs typeface="Arial"/>
              </a:rPr>
              <a:t> </a:t>
            </a:r>
            <a:r>
              <a:rPr lang="en-US" altLang="zh-CN" sz="1800" dirty="0">
                <a:latin typeface="Arial"/>
                <a:cs typeface="Arial"/>
              </a:rPr>
              <a:t>=</a:t>
            </a:r>
            <a:r>
              <a:rPr lang="en-US" altLang="zh-CN" sz="1800" spc="-15" dirty="0">
                <a:latin typeface="Arial"/>
                <a:cs typeface="Arial"/>
              </a:rPr>
              <a:t> </a:t>
            </a:r>
            <a:r>
              <a:rPr lang="en-US" altLang="zh-CN" sz="1800" spc="-25" dirty="0">
                <a:latin typeface="Arial"/>
                <a:cs typeface="Arial"/>
              </a:rPr>
              <a:t>8*W</a:t>
            </a:r>
            <a:endParaRPr lang="en-US" altLang="zh-CN" sz="1800" dirty="0">
              <a:latin typeface="Arial"/>
              <a:cs typeface="Arial"/>
            </a:endParaRPr>
          </a:p>
          <a:p>
            <a:pPr marL="324486" lvl="1" indent="0">
              <a:spcBef>
                <a:spcPts val="275"/>
              </a:spcBef>
              <a:buNone/>
              <a:tabLst>
                <a:tab pos="441325" algn="l"/>
              </a:tabLst>
            </a:pPr>
            <a:endParaRPr lang="en-US" altLang="zh-CN" spc="-10" dirty="0">
              <a:latin typeface="Arial"/>
              <a:cs typeface="Arial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945D25-3B9B-C3E2-C2E2-680C5ADC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59AC32-F5D6-5319-FA35-DB3D8449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419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10DE3C-2FE6-7E0B-37E0-6CF88BA6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Compiling</a:t>
            </a:r>
            <a:r>
              <a:rPr lang="en-US" altLang="zh-CN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lang="en-US" altLang="zh-CN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dirty="0">
                <a:solidFill>
                  <a:srgbClr val="3333CC"/>
                </a:solidFill>
                <a:latin typeface="Arial"/>
                <a:cs typeface="Arial"/>
              </a:rPr>
              <a:t>C</a:t>
            </a:r>
            <a:r>
              <a:rPr lang="en-US" altLang="zh-CN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pc="-10" dirty="0">
                <a:solidFill>
                  <a:srgbClr val="3333CC"/>
                </a:solidFill>
                <a:latin typeface="Arial"/>
                <a:cs typeface="Arial"/>
              </a:rPr>
              <a:t>Program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6C9C94-DAD6-EFB4-4976-1AC0317A3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82" y="981075"/>
            <a:ext cx="4835285" cy="5481638"/>
          </a:xfrm>
        </p:spPr>
        <p:txBody>
          <a:bodyPr/>
          <a:lstStyle/>
          <a:p>
            <a:r>
              <a:rPr lang="en-US" altLang="zh-CN" dirty="0">
                <a:latin typeface="Arial"/>
                <a:cs typeface="Arial"/>
              </a:rPr>
              <a:t>Entire</a:t>
            </a:r>
            <a:r>
              <a:rPr lang="en-US" altLang="zh-CN" spc="-2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mechanism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is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usually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spc="-10" dirty="0">
                <a:latin typeface="Arial"/>
                <a:cs typeface="Arial"/>
              </a:rPr>
              <a:t>called </a:t>
            </a:r>
            <a:r>
              <a:rPr lang="en-US" altLang="zh-CN" dirty="0">
                <a:latin typeface="Arial"/>
                <a:cs typeface="Arial"/>
              </a:rPr>
              <a:t>the</a:t>
            </a:r>
            <a:r>
              <a:rPr lang="en-US" altLang="zh-CN" spc="-20" dirty="0">
                <a:latin typeface="Arial"/>
                <a:cs typeface="Arial"/>
              </a:rPr>
              <a:t> </a:t>
            </a:r>
            <a:r>
              <a:rPr lang="en-US" altLang="zh-CN" spc="-10" dirty="0">
                <a:latin typeface="Arial"/>
                <a:cs typeface="Arial"/>
              </a:rPr>
              <a:t>“compiler”</a:t>
            </a:r>
          </a:p>
          <a:p>
            <a:r>
              <a:rPr lang="en-US" altLang="zh-CN" spc="-10" dirty="0">
                <a:solidFill>
                  <a:srgbClr val="CE0000"/>
                </a:solidFill>
                <a:latin typeface="Arial"/>
                <a:cs typeface="Arial"/>
              </a:rPr>
              <a:t>Preprocessor</a:t>
            </a:r>
          </a:p>
          <a:p>
            <a:pPr marL="287020" lvl="1" indent="-116205">
              <a:spcBef>
                <a:spcPts val="270"/>
              </a:spcBef>
              <a:buChar char="•"/>
              <a:tabLst>
                <a:tab pos="287020" algn="l"/>
              </a:tabLst>
            </a:pPr>
            <a:r>
              <a:rPr lang="en-US" altLang="zh-CN" dirty="0">
                <a:latin typeface="Arial"/>
                <a:cs typeface="Arial"/>
              </a:rPr>
              <a:t>macro</a:t>
            </a:r>
            <a:r>
              <a:rPr lang="en-US" altLang="zh-CN" spc="-25" dirty="0">
                <a:latin typeface="Arial"/>
                <a:cs typeface="Arial"/>
              </a:rPr>
              <a:t> </a:t>
            </a:r>
            <a:r>
              <a:rPr lang="en-US" altLang="zh-CN" spc="-10" dirty="0">
                <a:latin typeface="Arial"/>
                <a:cs typeface="Arial"/>
              </a:rPr>
              <a:t>substitution</a:t>
            </a:r>
            <a:endParaRPr lang="en-US" altLang="zh-CN" dirty="0">
              <a:latin typeface="Arial"/>
              <a:cs typeface="Arial"/>
            </a:endParaRPr>
          </a:p>
          <a:p>
            <a:pPr marL="287020" lvl="1" indent="-116205">
              <a:spcBef>
                <a:spcPts val="290"/>
              </a:spcBef>
              <a:buChar char="•"/>
              <a:tabLst>
                <a:tab pos="287020" algn="l"/>
              </a:tabLst>
            </a:pPr>
            <a:r>
              <a:rPr lang="en-US" altLang="zh-CN" dirty="0">
                <a:latin typeface="Arial"/>
                <a:cs typeface="Arial"/>
              </a:rPr>
              <a:t>conditional</a:t>
            </a:r>
            <a:r>
              <a:rPr lang="en-US" altLang="zh-CN" spc="5" dirty="0">
                <a:latin typeface="Arial"/>
                <a:cs typeface="Arial"/>
              </a:rPr>
              <a:t> </a:t>
            </a:r>
            <a:r>
              <a:rPr lang="en-US" altLang="zh-CN" spc="-10" dirty="0">
                <a:latin typeface="Arial"/>
                <a:cs typeface="Arial"/>
              </a:rPr>
              <a:t>compilation</a:t>
            </a:r>
            <a:endParaRPr lang="en-US" altLang="zh-CN" dirty="0">
              <a:latin typeface="Arial"/>
              <a:cs typeface="Arial"/>
            </a:endParaRPr>
          </a:p>
          <a:p>
            <a:pPr marL="287020" lvl="1" indent="-116205">
              <a:spcBef>
                <a:spcPts val="190"/>
              </a:spcBef>
              <a:buChar char="•"/>
              <a:tabLst>
                <a:tab pos="287020" algn="l"/>
              </a:tabLst>
            </a:pPr>
            <a:r>
              <a:rPr lang="en-US" altLang="zh-CN" spc="-10" dirty="0">
                <a:latin typeface="Arial"/>
                <a:cs typeface="Arial"/>
              </a:rPr>
              <a:t>“source-</a:t>
            </a:r>
            <a:r>
              <a:rPr lang="en-US" altLang="zh-CN" dirty="0">
                <a:latin typeface="Arial"/>
                <a:cs typeface="Arial"/>
              </a:rPr>
              <a:t>level”</a:t>
            </a:r>
            <a:r>
              <a:rPr lang="en-US" altLang="zh-CN" spc="20" dirty="0">
                <a:latin typeface="Arial"/>
                <a:cs typeface="Arial"/>
              </a:rPr>
              <a:t> </a:t>
            </a:r>
            <a:r>
              <a:rPr lang="en-US" altLang="zh-CN" spc="-10" dirty="0">
                <a:latin typeface="Arial"/>
                <a:cs typeface="Arial"/>
              </a:rPr>
              <a:t>transformations</a:t>
            </a:r>
            <a:endParaRPr lang="en-US" altLang="zh-CN" dirty="0">
              <a:latin typeface="Arial"/>
              <a:cs typeface="Arial"/>
            </a:endParaRPr>
          </a:p>
          <a:p>
            <a:pPr marL="510540" lvl="2" indent="-110489">
              <a:spcBef>
                <a:spcPts val="204"/>
              </a:spcBef>
              <a:buFont typeface=""/>
              <a:buChar char="■"/>
              <a:tabLst>
                <a:tab pos="510540" algn="l"/>
              </a:tabLst>
            </a:pPr>
            <a:r>
              <a:rPr lang="en-US" altLang="zh-CN" sz="1400" dirty="0">
                <a:latin typeface="Arial"/>
                <a:cs typeface="Arial"/>
              </a:rPr>
              <a:t>output</a:t>
            </a:r>
            <a:r>
              <a:rPr lang="en-US" altLang="zh-CN" sz="1400" spc="-3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is</a:t>
            </a:r>
            <a:r>
              <a:rPr lang="en-US" altLang="zh-CN" sz="1400" spc="-15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still</a:t>
            </a:r>
            <a:r>
              <a:rPr lang="en-US" altLang="zh-CN" sz="1400" spc="-10" dirty="0">
                <a:latin typeface="Arial"/>
                <a:cs typeface="Arial"/>
              </a:rPr>
              <a:t> </a:t>
            </a:r>
            <a:r>
              <a:rPr lang="en-US" altLang="zh-CN" sz="1400" spc="-50" dirty="0">
                <a:latin typeface="Arial"/>
                <a:cs typeface="Arial"/>
              </a:rPr>
              <a:t>C</a:t>
            </a:r>
            <a:endParaRPr lang="en-US" altLang="zh-CN" sz="1400" dirty="0">
              <a:latin typeface="Arial"/>
              <a:cs typeface="Arial"/>
            </a:endParaRPr>
          </a:p>
          <a:p>
            <a:r>
              <a:rPr lang="en-US" altLang="zh-CN" spc="-10" dirty="0">
                <a:solidFill>
                  <a:srgbClr val="CE0000"/>
                </a:solidFill>
                <a:latin typeface="Arial"/>
                <a:cs typeface="Arial"/>
              </a:rPr>
              <a:t>Compiler</a:t>
            </a:r>
            <a:endParaRPr lang="en-US" altLang="zh-CN" dirty="0">
              <a:latin typeface="Arial"/>
              <a:cs typeface="Arial"/>
            </a:endParaRPr>
          </a:p>
          <a:p>
            <a:pPr marL="287020" lvl="1" indent="-116205">
              <a:spcBef>
                <a:spcPts val="245"/>
              </a:spcBef>
              <a:buChar char="•"/>
              <a:tabLst>
                <a:tab pos="287020" algn="l"/>
              </a:tabLst>
            </a:pPr>
            <a:r>
              <a:rPr lang="en-US" altLang="zh-CN" dirty="0">
                <a:latin typeface="Arial"/>
                <a:cs typeface="Arial"/>
              </a:rPr>
              <a:t>generates</a:t>
            </a:r>
            <a:r>
              <a:rPr lang="en-US" altLang="zh-CN" spc="10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object</a:t>
            </a:r>
            <a:r>
              <a:rPr lang="en-US" altLang="zh-CN" spc="5" dirty="0">
                <a:latin typeface="Arial"/>
                <a:cs typeface="Arial"/>
              </a:rPr>
              <a:t> </a:t>
            </a:r>
            <a:r>
              <a:rPr lang="en-US" altLang="zh-CN" spc="-20" dirty="0">
                <a:latin typeface="Arial"/>
                <a:cs typeface="Arial"/>
              </a:rPr>
              <a:t>file</a:t>
            </a:r>
            <a:endParaRPr lang="en-US" altLang="zh-CN" dirty="0">
              <a:latin typeface="Arial"/>
              <a:cs typeface="Arial"/>
            </a:endParaRPr>
          </a:p>
          <a:p>
            <a:pPr marL="510540" lvl="2" indent="-110489">
              <a:spcBef>
                <a:spcPts val="204"/>
              </a:spcBef>
              <a:buFont typeface=""/>
              <a:buChar char="■"/>
              <a:tabLst>
                <a:tab pos="510540" algn="l"/>
              </a:tabLst>
            </a:pPr>
            <a:r>
              <a:rPr lang="en-US" altLang="zh-CN" sz="1400" dirty="0">
                <a:latin typeface="Arial"/>
                <a:cs typeface="Arial"/>
              </a:rPr>
              <a:t>machine</a:t>
            </a:r>
            <a:r>
              <a:rPr lang="en-US" altLang="zh-CN" sz="1400" spc="-35" dirty="0">
                <a:latin typeface="Arial"/>
                <a:cs typeface="Arial"/>
              </a:rPr>
              <a:t> </a:t>
            </a:r>
            <a:r>
              <a:rPr lang="en-US" altLang="zh-CN" sz="1400" spc="-10" dirty="0">
                <a:latin typeface="Arial"/>
                <a:cs typeface="Arial"/>
              </a:rPr>
              <a:t>instructions</a:t>
            </a:r>
            <a:endParaRPr lang="en-US" altLang="zh-CN" sz="1400" dirty="0">
              <a:latin typeface="Arial"/>
              <a:cs typeface="Arial"/>
            </a:endParaRPr>
          </a:p>
          <a:p>
            <a:r>
              <a:rPr lang="en-US" altLang="zh-CN" spc="-10" dirty="0">
                <a:solidFill>
                  <a:srgbClr val="CE0000"/>
                </a:solidFill>
                <a:latin typeface="Arial"/>
                <a:cs typeface="Arial"/>
              </a:rPr>
              <a:t>Linker</a:t>
            </a:r>
            <a:endParaRPr lang="en-US" altLang="zh-CN" dirty="0">
              <a:latin typeface="Arial"/>
              <a:cs typeface="Arial"/>
            </a:endParaRPr>
          </a:p>
          <a:p>
            <a:pPr lvl="1"/>
            <a:r>
              <a:rPr lang="en-US" altLang="zh-CN" dirty="0">
                <a:latin typeface="Arial"/>
                <a:cs typeface="Arial"/>
              </a:rPr>
              <a:t>combine</a:t>
            </a:r>
            <a:r>
              <a:rPr lang="en-US" altLang="zh-CN" spc="-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object</a:t>
            </a:r>
            <a:r>
              <a:rPr lang="en-US" altLang="zh-CN" spc="-5" dirty="0">
                <a:latin typeface="Arial"/>
                <a:cs typeface="Arial"/>
              </a:rPr>
              <a:t> </a:t>
            </a:r>
            <a:r>
              <a:rPr lang="en-US" altLang="zh-CN" spc="-20" dirty="0">
                <a:latin typeface="Arial"/>
                <a:cs typeface="Arial"/>
              </a:rPr>
              <a:t>files </a:t>
            </a:r>
          </a:p>
          <a:p>
            <a:pPr marL="457200" lvl="1" indent="0">
              <a:buNone/>
            </a:pPr>
            <a:r>
              <a:rPr lang="en-US" altLang="zh-CN" spc="-20" dirty="0">
                <a:latin typeface="Arial"/>
                <a:cs typeface="Arial"/>
              </a:rPr>
              <a:t>       </a:t>
            </a:r>
            <a:r>
              <a:rPr lang="en-US" altLang="zh-CN" dirty="0">
                <a:latin typeface="Arial"/>
                <a:cs typeface="Arial"/>
              </a:rPr>
              <a:t>(including</a:t>
            </a:r>
            <a:r>
              <a:rPr lang="en-US" altLang="zh-CN" spc="-15" dirty="0">
                <a:latin typeface="Arial"/>
                <a:cs typeface="Arial"/>
              </a:rPr>
              <a:t> </a:t>
            </a:r>
            <a:r>
              <a:rPr lang="en-US" altLang="zh-CN" spc="-10" dirty="0">
                <a:latin typeface="Arial"/>
                <a:cs typeface="Arial"/>
              </a:rPr>
              <a:t>libraries) </a:t>
            </a:r>
          </a:p>
          <a:p>
            <a:pPr marL="457200" lvl="1" indent="0">
              <a:buNone/>
            </a:pPr>
            <a:r>
              <a:rPr lang="en-US" altLang="zh-CN" spc="-10" dirty="0">
                <a:latin typeface="Arial"/>
                <a:cs typeface="Arial"/>
              </a:rPr>
              <a:t>	</a:t>
            </a:r>
            <a:r>
              <a:rPr lang="en-US" altLang="zh-CN" dirty="0">
                <a:latin typeface="Arial"/>
                <a:cs typeface="Arial"/>
              </a:rPr>
              <a:t>into</a:t>
            </a:r>
            <a:r>
              <a:rPr lang="en-US" altLang="zh-CN" spc="-5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executable </a:t>
            </a:r>
            <a:r>
              <a:rPr lang="en-US" altLang="zh-CN" spc="-20" dirty="0">
                <a:latin typeface="Arial"/>
                <a:cs typeface="Arial"/>
              </a:rPr>
              <a:t>image</a:t>
            </a:r>
            <a:endParaRPr lang="en-US" altLang="zh-CN" dirty="0">
              <a:latin typeface="Arial"/>
              <a:cs typeface="Arial"/>
            </a:endParaRPr>
          </a:p>
          <a:p>
            <a:pPr lvl="1"/>
            <a:endParaRPr lang="en-US" altLang="zh-CN" spc="-10" dirty="0">
              <a:solidFill>
                <a:srgbClr val="CE0000"/>
              </a:solidFill>
              <a:latin typeface="Arial"/>
              <a:cs typeface="Arial"/>
            </a:endParaRPr>
          </a:p>
          <a:p>
            <a:endParaRPr lang="en-US" altLang="zh-CN" dirty="0">
              <a:latin typeface="Arial"/>
              <a:cs typeface="Arial"/>
            </a:endParaRPr>
          </a:p>
          <a:p>
            <a:endParaRPr lang="en-US" altLang="zh-CN" dirty="0">
              <a:latin typeface="Arial"/>
              <a:cs typeface="Arial"/>
            </a:endParaRP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6599DD-0C94-1D18-5018-1BCF7C0F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0C530E-0F22-5FE7-1217-0764A688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51B94A3-AAB7-A432-0FBE-76A19E0BA704}"/>
              </a:ext>
            </a:extLst>
          </p:cNvPr>
          <p:cNvGrpSpPr/>
          <p:nvPr/>
        </p:nvGrpSpPr>
        <p:grpSpPr>
          <a:xfrm>
            <a:off x="4932040" y="1130686"/>
            <a:ext cx="3744416" cy="5112568"/>
            <a:chOff x="3662648" y="1357178"/>
            <a:chExt cx="2431229" cy="3143627"/>
          </a:xfrm>
        </p:grpSpPr>
        <p:sp>
          <p:nvSpPr>
            <p:cNvPr id="49" name="object 5">
              <a:extLst>
                <a:ext uri="{FF2B5EF4-FFF2-40B4-BE49-F238E27FC236}">
                  <a16:creationId xmlns:a16="http://schemas.microsoft.com/office/drawing/2014/main" id="{95CFD40E-55B8-27FC-CF99-642B559EEDAE}"/>
                </a:ext>
              </a:extLst>
            </p:cNvPr>
            <p:cNvSpPr/>
            <p:nvPr/>
          </p:nvSpPr>
          <p:spPr>
            <a:xfrm>
              <a:off x="4922785" y="1357178"/>
              <a:ext cx="720090" cy="359410"/>
            </a:xfrm>
            <a:custGeom>
              <a:avLst/>
              <a:gdLst/>
              <a:ahLst/>
              <a:cxnLst/>
              <a:rect l="l" t="t" r="r" b="b"/>
              <a:pathLst>
                <a:path w="720089" h="359410">
                  <a:moveTo>
                    <a:pt x="0" y="179650"/>
                  </a:moveTo>
                  <a:lnTo>
                    <a:pt x="10141" y="136534"/>
                  </a:lnTo>
                  <a:lnTo>
                    <a:pt x="41414" y="95763"/>
                  </a:lnTo>
                  <a:lnTo>
                    <a:pt x="72037" y="71860"/>
                  </a:lnTo>
                  <a:lnTo>
                    <a:pt x="110354" y="50302"/>
                  </a:lnTo>
                  <a:lnTo>
                    <a:pt x="155366" y="31738"/>
                  </a:lnTo>
                  <a:lnTo>
                    <a:pt x="205872" y="17366"/>
                  </a:lnTo>
                  <a:lnTo>
                    <a:pt x="259776" y="7186"/>
                  </a:lnTo>
                  <a:lnTo>
                    <a:pt x="316827" y="1247"/>
                  </a:lnTo>
                  <a:lnTo>
                    <a:pt x="345602" y="0"/>
                  </a:lnTo>
                  <a:lnTo>
                    <a:pt x="374377" y="0"/>
                  </a:lnTo>
                  <a:lnTo>
                    <a:pt x="432077" y="3593"/>
                  </a:lnTo>
                  <a:lnTo>
                    <a:pt x="487879" y="11427"/>
                  </a:lnTo>
                  <a:lnTo>
                    <a:pt x="540084" y="23953"/>
                  </a:lnTo>
                  <a:lnTo>
                    <a:pt x="588043" y="40171"/>
                  </a:lnTo>
                  <a:lnTo>
                    <a:pt x="629357" y="60482"/>
                  </a:lnTo>
                  <a:lnTo>
                    <a:pt x="664227" y="83886"/>
                  </a:lnTo>
                  <a:lnTo>
                    <a:pt x="701395" y="122811"/>
                  </a:lnTo>
                  <a:lnTo>
                    <a:pt x="718780" y="165278"/>
                  </a:lnTo>
                  <a:lnTo>
                    <a:pt x="720029" y="179650"/>
                  </a:lnTo>
                  <a:lnTo>
                    <a:pt x="718780" y="194022"/>
                  </a:lnTo>
                  <a:lnTo>
                    <a:pt x="701395" y="236490"/>
                  </a:lnTo>
                  <a:lnTo>
                    <a:pt x="664227" y="275414"/>
                  </a:lnTo>
                  <a:lnTo>
                    <a:pt x="629357" y="298719"/>
                  </a:lnTo>
                  <a:lnTo>
                    <a:pt x="588043" y="318530"/>
                  </a:lnTo>
                  <a:lnTo>
                    <a:pt x="540084" y="335247"/>
                  </a:lnTo>
                  <a:lnTo>
                    <a:pt x="487879" y="347124"/>
                  </a:lnTo>
                  <a:lnTo>
                    <a:pt x="432077" y="355558"/>
                  </a:lnTo>
                  <a:lnTo>
                    <a:pt x="374377" y="359151"/>
                  </a:lnTo>
                  <a:lnTo>
                    <a:pt x="345602" y="359151"/>
                  </a:lnTo>
                  <a:lnTo>
                    <a:pt x="287951" y="355558"/>
                  </a:lnTo>
                  <a:lnTo>
                    <a:pt x="232150" y="347124"/>
                  </a:lnTo>
                  <a:lnTo>
                    <a:pt x="179945" y="335247"/>
                  </a:lnTo>
                  <a:lnTo>
                    <a:pt x="132535" y="318530"/>
                  </a:lnTo>
                  <a:lnTo>
                    <a:pt x="90621" y="298719"/>
                  </a:lnTo>
                  <a:lnTo>
                    <a:pt x="55801" y="275414"/>
                  </a:lnTo>
                  <a:lnTo>
                    <a:pt x="18583" y="236490"/>
                  </a:lnTo>
                  <a:lnTo>
                    <a:pt x="1248" y="194022"/>
                  </a:lnTo>
                  <a:lnTo>
                    <a:pt x="0" y="1796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>
              <a:extLst>
                <a:ext uri="{FF2B5EF4-FFF2-40B4-BE49-F238E27FC236}">
                  <a16:creationId xmlns:a16="http://schemas.microsoft.com/office/drawing/2014/main" id="{5C1F51A0-7516-7FDE-87B7-B0BDEA7705AA}"/>
                </a:ext>
              </a:extLst>
            </p:cNvPr>
            <p:cNvSpPr txBox="1"/>
            <p:nvPr/>
          </p:nvSpPr>
          <p:spPr>
            <a:xfrm>
              <a:off x="4973539" y="1414351"/>
              <a:ext cx="650618" cy="19713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3810" algn="ctr">
                <a:spcBef>
                  <a:spcPts val="100"/>
                </a:spcBef>
              </a:pPr>
              <a:r>
                <a:rPr sz="1600" spc="-50" dirty="0">
                  <a:latin typeface="Arial"/>
                  <a:cs typeface="Arial"/>
                </a:rPr>
                <a:t>C</a:t>
              </a:r>
              <a:r>
                <a:rPr lang="en-US" sz="1600" spc="-50" dirty="0">
                  <a:latin typeface="Arial"/>
                  <a:cs typeface="Arial"/>
                </a:rPr>
                <a:t>  </a:t>
              </a:r>
              <a:r>
                <a:rPr sz="1400" dirty="0">
                  <a:latin typeface="Arial"/>
                  <a:cs typeface="Arial"/>
                </a:rPr>
                <a:t>Source</a:t>
              </a:r>
              <a:r>
                <a:rPr sz="1400" spc="20" dirty="0">
                  <a:latin typeface="Arial"/>
                  <a:cs typeface="Arial"/>
                </a:rPr>
                <a:t> </a:t>
              </a:r>
              <a:r>
                <a:rPr sz="1400" spc="-25" dirty="0">
                  <a:latin typeface="Arial"/>
                  <a:cs typeface="Arial"/>
                </a:rPr>
                <a:t>and</a:t>
              </a:r>
              <a:r>
                <a:rPr sz="1400" spc="500" dirty="0">
                  <a:latin typeface="Arial"/>
                  <a:cs typeface="Arial"/>
                </a:rPr>
                <a:t> </a:t>
              </a:r>
              <a:r>
                <a:rPr sz="1400" dirty="0">
                  <a:latin typeface="Arial"/>
                  <a:cs typeface="Arial"/>
                </a:rPr>
                <a:t>Header </a:t>
              </a:r>
              <a:r>
                <a:rPr sz="1400" spc="-20" dirty="0">
                  <a:latin typeface="Arial"/>
                  <a:cs typeface="Arial"/>
                </a:rPr>
                <a:t>Files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2C7C277A-2F4D-94F9-B807-AAA1C1E74818}"/>
                </a:ext>
              </a:extLst>
            </p:cNvPr>
            <p:cNvSpPr/>
            <p:nvPr/>
          </p:nvSpPr>
          <p:spPr>
            <a:xfrm>
              <a:off x="4562745" y="1985656"/>
              <a:ext cx="1440180" cy="1391920"/>
            </a:xfrm>
            <a:custGeom>
              <a:avLst/>
              <a:gdLst/>
              <a:ahLst/>
              <a:cxnLst/>
              <a:rect l="l" t="t" r="r" b="b"/>
              <a:pathLst>
                <a:path w="1440179" h="1391920">
                  <a:moveTo>
                    <a:pt x="1035058" y="359151"/>
                  </a:moveTo>
                  <a:lnTo>
                    <a:pt x="1070527" y="342384"/>
                  </a:lnTo>
                  <a:lnTo>
                    <a:pt x="1080069" y="314288"/>
                  </a:lnTo>
                  <a:lnTo>
                    <a:pt x="1080069" y="44962"/>
                  </a:lnTo>
                  <a:lnTo>
                    <a:pt x="1063334" y="9681"/>
                  </a:lnTo>
                  <a:lnTo>
                    <a:pt x="1035058" y="0"/>
                  </a:lnTo>
                  <a:lnTo>
                    <a:pt x="405051" y="0"/>
                  </a:lnTo>
                  <a:lnTo>
                    <a:pt x="369581" y="16867"/>
                  </a:lnTo>
                  <a:lnTo>
                    <a:pt x="360039" y="44962"/>
                  </a:lnTo>
                  <a:lnTo>
                    <a:pt x="360039" y="314288"/>
                  </a:lnTo>
                  <a:lnTo>
                    <a:pt x="376775" y="349570"/>
                  </a:lnTo>
                  <a:lnTo>
                    <a:pt x="405051" y="359151"/>
                  </a:lnTo>
                  <a:lnTo>
                    <a:pt x="1035058" y="359151"/>
                  </a:lnTo>
                  <a:close/>
                </a:path>
                <a:path w="1440179" h="1391920">
                  <a:moveTo>
                    <a:pt x="1395048" y="1391693"/>
                  </a:moveTo>
                  <a:lnTo>
                    <a:pt x="1430517" y="1374975"/>
                  </a:lnTo>
                  <a:lnTo>
                    <a:pt x="1440059" y="1346730"/>
                  </a:lnTo>
                  <a:lnTo>
                    <a:pt x="1440059" y="583614"/>
                  </a:lnTo>
                  <a:lnTo>
                    <a:pt x="1423324" y="548283"/>
                  </a:lnTo>
                  <a:lnTo>
                    <a:pt x="1395048" y="538752"/>
                  </a:lnTo>
                  <a:lnTo>
                    <a:pt x="45011" y="538752"/>
                  </a:lnTo>
                  <a:lnTo>
                    <a:pt x="9541" y="555469"/>
                  </a:lnTo>
                  <a:lnTo>
                    <a:pt x="0" y="583614"/>
                  </a:lnTo>
                  <a:lnTo>
                    <a:pt x="0" y="1346730"/>
                  </a:lnTo>
                  <a:lnTo>
                    <a:pt x="16735" y="1382012"/>
                  </a:lnTo>
                  <a:lnTo>
                    <a:pt x="45011" y="1391693"/>
                  </a:lnTo>
                  <a:lnTo>
                    <a:pt x="1395048" y="13916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">
              <a:extLst>
                <a:ext uri="{FF2B5EF4-FFF2-40B4-BE49-F238E27FC236}">
                  <a16:creationId xmlns:a16="http://schemas.microsoft.com/office/drawing/2014/main" id="{0E51B28A-B097-8F7F-3115-BA7B08C1B31E}"/>
                </a:ext>
              </a:extLst>
            </p:cNvPr>
            <p:cNvSpPr txBox="1"/>
            <p:nvPr/>
          </p:nvSpPr>
          <p:spPr>
            <a:xfrm>
              <a:off x="5002883" y="2075376"/>
              <a:ext cx="593350" cy="1845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 algn="ctr"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C</a:t>
              </a:r>
              <a:r>
                <a:rPr sz="1400" spc="-5" dirty="0">
                  <a:latin typeface="Arial"/>
                  <a:cs typeface="Arial"/>
                </a:rPr>
                <a:t> </a:t>
              </a:r>
              <a:r>
                <a:rPr sz="1400" spc="-10" dirty="0">
                  <a:latin typeface="Arial"/>
                  <a:cs typeface="Arial"/>
                </a:rPr>
                <a:t>Preprocessor</a:t>
              </a:r>
              <a:endParaRPr sz="1050" dirty="0">
                <a:latin typeface="Arial"/>
                <a:cs typeface="Arial"/>
              </a:endParaRPr>
            </a:p>
            <a:p>
              <a:pPr marR="5080" algn="ctr"/>
              <a:endParaRPr sz="1400" spc="-10" dirty="0">
                <a:latin typeface="Arial"/>
                <a:cs typeface="Arial"/>
              </a:endParaRPr>
            </a:p>
          </p:txBody>
        </p:sp>
        <p:grpSp>
          <p:nvGrpSpPr>
            <p:cNvPr id="53" name="object 9">
              <a:extLst>
                <a:ext uri="{FF2B5EF4-FFF2-40B4-BE49-F238E27FC236}">
                  <a16:creationId xmlns:a16="http://schemas.microsoft.com/office/drawing/2014/main" id="{C6ADA029-0582-8781-1F2C-CE6602E9BDFA}"/>
                </a:ext>
              </a:extLst>
            </p:cNvPr>
            <p:cNvGrpSpPr/>
            <p:nvPr/>
          </p:nvGrpSpPr>
          <p:grpSpPr>
            <a:xfrm>
              <a:off x="4697193" y="2680618"/>
              <a:ext cx="496570" cy="248920"/>
              <a:chOff x="4697193" y="2680618"/>
              <a:chExt cx="496570" cy="248920"/>
            </a:xfrm>
          </p:grpSpPr>
          <p:sp>
            <p:nvSpPr>
              <p:cNvPr id="87" name="object 10">
                <a:extLst>
                  <a:ext uri="{FF2B5EF4-FFF2-40B4-BE49-F238E27FC236}">
                    <a16:creationId xmlns:a16="http://schemas.microsoft.com/office/drawing/2014/main" id="{4D8F64AA-E272-2D3E-7DE9-9EBBFBE27DB8}"/>
                  </a:ext>
                </a:extLst>
              </p:cNvPr>
              <p:cNvSpPr/>
              <p:nvPr/>
            </p:nvSpPr>
            <p:spPr>
              <a:xfrm>
                <a:off x="4697828" y="2681253"/>
                <a:ext cx="4953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47650">
                    <a:moveTo>
                      <a:pt x="449912" y="0"/>
                    </a:moveTo>
                    <a:lnTo>
                      <a:pt x="44861" y="0"/>
                    </a:lnTo>
                    <a:lnTo>
                      <a:pt x="34720" y="1097"/>
                    </a:lnTo>
                    <a:lnTo>
                      <a:pt x="4046" y="25650"/>
                    </a:lnTo>
                    <a:lnTo>
                      <a:pt x="0" y="44862"/>
                    </a:lnTo>
                    <a:lnTo>
                      <a:pt x="0" y="202306"/>
                    </a:lnTo>
                    <a:lnTo>
                      <a:pt x="16735" y="237587"/>
                    </a:lnTo>
                    <a:lnTo>
                      <a:pt x="44861" y="247119"/>
                    </a:lnTo>
                    <a:lnTo>
                      <a:pt x="449912" y="247119"/>
                    </a:lnTo>
                    <a:lnTo>
                      <a:pt x="485381" y="230401"/>
                    </a:lnTo>
                    <a:lnTo>
                      <a:pt x="494923" y="202306"/>
                    </a:lnTo>
                    <a:lnTo>
                      <a:pt x="494923" y="44862"/>
                    </a:lnTo>
                    <a:lnTo>
                      <a:pt x="478188" y="10130"/>
                    </a:lnTo>
                    <a:lnTo>
                      <a:pt x="4499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11">
                <a:extLst>
                  <a:ext uri="{FF2B5EF4-FFF2-40B4-BE49-F238E27FC236}">
                    <a16:creationId xmlns:a16="http://schemas.microsoft.com/office/drawing/2014/main" id="{DB24A5C9-B00B-F77C-D3D4-AA7391DE9FED}"/>
                  </a:ext>
                </a:extLst>
              </p:cNvPr>
              <p:cNvSpPr/>
              <p:nvPr/>
            </p:nvSpPr>
            <p:spPr>
              <a:xfrm>
                <a:off x="4697828" y="2681253"/>
                <a:ext cx="4953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47650">
                    <a:moveTo>
                      <a:pt x="449912" y="247119"/>
                    </a:moveTo>
                    <a:lnTo>
                      <a:pt x="485381" y="230401"/>
                    </a:lnTo>
                    <a:lnTo>
                      <a:pt x="494923" y="202306"/>
                    </a:lnTo>
                    <a:lnTo>
                      <a:pt x="494923" y="44862"/>
                    </a:lnTo>
                    <a:lnTo>
                      <a:pt x="478188" y="10130"/>
                    </a:lnTo>
                    <a:lnTo>
                      <a:pt x="449912" y="0"/>
                    </a:lnTo>
                    <a:lnTo>
                      <a:pt x="44861" y="0"/>
                    </a:lnTo>
                    <a:lnTo>
                      <a:pt x="9541" y="17316"/>
                    </a:lnTo>
                    <a:lnTo>
                      <a:pt x="0" y="44862"/>
                    </a:lnTo>
                    <a:lnTo>
                      <a:pt x="0" y="202306"/>
                    </a:lnTo>
                    <a:lnTo>
                      <a:pt x="16735" y="237587"/>
                    </a:lnTo>
                    <a:lnTo>
                      <a:pt x="44861" y="247119"/>
                    </a:lnTo>
                    <a:lnTo>
                      <a:pt x="449912" y="247119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4" name="object 12">
              <a:extLst>
                <a:ext uri="{FF2B5EF4-FFF2-40B4-BE49-F238E27FC236}">
                  <a16:creationId xmlns:a16="http://schemas.microsoft.com/office/drawing/2014/main" id="{A97011A5-4EB8-6183-CE38-2A4384A2B1AC}"/>
                </a:ext>
              </a:extLst>
            </p:cNvPr>
            <p:cNvSpPr txBox="1"/>
            <p:nvPr/>
          </p:nvSpPr>
          <p:spPr>
            <a:xfrm>
              <a:off x="4740342" y="2701509"/>
              <a:ext cx="422275" cy="15928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4295" marR="5080" indent="-74930">
                <a:spcBef>
                  <a:spcPts val="100"/>
                </a:spcBef>
              </a:pPr>
              <a:r>
                <a:rPr sz="1200" dirty="0">
                  <a:latin typeface="Arial"/>
                  <a:cs typeface="Arial"/>
                </a:rPr>
                <a:t>Source</a:t>
              </a:r>
              <a:r>
                <a:rPr sz="1200" spc="20" dirty="0">
                  <a:latin typeface="Arial"/>
                  <a:cs typeface="Arial"/>
                </a:rPr>
                <a:t> </a:t>
              </a:r>
              <a:r>
                <a:rPr sz="1200" spc="-20" dirty="0">
                  <a:latin typeface="Arial"/>
                  <a:cs typeface="Arial"/>
                </a:rPr>
                <a:t>Code</a:t>
              </a:r>
              <a:r>
                <a:rPr sz="1200" spc="500" dirty="0">
                  <a:latin typeface="Arial"/>
                  <a:cs typeface="Arial"/>
                </a:rPr>
                <a:t> </a:t>
              </a:r>
              <a:r>
                <a:rPr sz="1200" spc="-10" dirty="0">
                  <a:latin typeface="Arial"/>
                  <a:cs typeface="Arial"/>
                </a:rPr>
                <a:t>Analysis</a:t>
              </a:r>
              <a:endParaRPr sz="1200" dirty="0">
                <a:latin typeface="Arial"/>
                <a:cs typeface="Arial"/>
              </a:endParaRPr>
            </a:p>
          </p:txBody>
        </p:sp>
        <p:grpSp>
          <p:nvGrpSpPr>
            <p:cNvPr id="55" name="object 13">
              <a:extLst>
                <a:ext uri="{FF2B5EF4-FFF2-40B4-BE49-F238E27FC236}">
                  <a16:creationId xmlns:a16="http://schemas.microsoft.com/office/drawing/2014/main" id="{A9DB0B8C-3291-4886-80F2-8F220851F763}"/>
                </a:ext>
              </a:extLst>
            </p:cNvPr>
            <p:cNvGrpSpPr/>
            <p:nvPr/>
          </p:nvGrpSpPr>
          <p:grpSpPr>
            <a:xfrm>
              <a:off x="4697193" y="3028991"/>
              <a:ext cx="496570" cy="248285"/>
              <a:chOff x="4697193" y="3028991"/>
              <a:chExt cx="496570" cy="248285"/>
            </a:xfrm>
          </p:grpSpPr>
          <p:sp>
            <p:nvSpPr>
              <p:cNvPr id="85" name="object 14">
                <a:extLst>
                  <a:ext uri="{FF2B5EF4-FFF2-40B4-BE49-F238E27FC236}">
                    <a16:creationId xmlns:a16="http://schemas.microsoft.com/office/drawing/2014/main" id="{C15B2AAE-D41D-B70A-60ED-9D179DFD14BF}"/>
                  </a:ext>
                </a:extLst>
              </p:cNvPr>
              <p:cNvSpPr/>
              <p:nvPr/>
            </p:nvSpPr>
            <p:spPr>
              <a:xfrm>
                <a:off x="4697828" y="3029626"/>
                <a:ext cx="49530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47014">
                    <a:moveTo>
                      <a:pt x="449912" y="0"/>
                    </a:moveTo>
                    <a:lnTo>
                      <a:pt x="44861" y="0"/>
                    </a:lnTo>
                    <a:lnTo>
                      <a:pt x="34720" y="1097"/>
                    </a:lnTo>
                    <a:lnTo>
                      <a:pt x="4046" y="25101"/>
                    </a:lnTo>
                    <a:lnTo>
                      <a:pt x="0" y="44812"/>
                    </a:lnTo>
                    <a:lnTo>
                      <a:pt x="0" y="201657"/>
                    </a:lnTo>
                    <a:lnTo>
                      <a:pt x="16735" y="236939"/>
                    </a:lnTo>
                    <a:lnTo>
                      <a:pt x="44861" y="246520"/>
                    </a:lnTo>
                    <a:lnTo>
                      <a:pt x="449912" y="246520"/>
                    </a:lnTo>
                    <a:lnTo>
                      <a:pt x="485381" y="229753"/>
                    </a:lnTo>
                    <a:lnTo>
                      <a:pt x="494923" y="201657"/>
                    </a:lnTo>
                    <a:lnTo>
                      <a:pt x="494923" y="44812"/>
                    </a:lnTo>
                    <a:lnTo>
                      <a:pt x="478188" y="9531"/>
                    </a:lnTo>
                    <a:lnTo>
                      <a:pt x="4499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15">
                <a:extLst>
                  <a:ext uri="{FF2B5EF4-FFF2-40B4-BE49-F238E27FC236}">
                    <a16:creationId xmlns:a16="http://schemas.microsoft.com/office/drawing/2014/main" id="{D56F3E28-B3AD-A0DB-1042-90332831BB93}"/>
                  </a:ext>
                </a:extLst>
              </p:cNvPr>
              <p:cNvSpPr/>
              <p:nvPr/>
            </p:nvSpPr>
            <p:spPr>
              <a:xfrm>
                <a:off x="4697828" y="3029626"/>
                <a:ext cx="49530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47014">
                    <a:moveTo>
                      <a:pt x="449912" y="246520"/>
                    </a:moveTo>
                    <a:lnTo>
                      <a:pt x="485381" y="229753"/>
                    </a:lnTo>
                    <a:lnTo>
                      <a:pt x="494923" y="201657"/>
                    </a:lnTo>
                    <a:lnTo>
                      <a:pt x="494923" y="44812"/>
                    </a:lnTo>
                    <a:lnTo>
                      <a:pt x="478188" y="9531"/>
                    </a:lnTo>
                    <a:lnTo>
                      <a:pt x="449912" y="0"/>
                    </a:lnTo>
                    <a:lnTo>
                      <a:pt x="44861" y="0"/>
                    </a:lnTo>
                    <a:lnTo>
                      <a:pt x="9541" y="16717"/>
                    </a:lnTo>
                    <a:lnTo>
                      <a:pt x="0" y="44812"/>
                    </a:lnTo>
                    <a:lnTo>
                      <a:pt x="0" y="201657"/>
                    </a:lnTo>
                    <a:lnTo>
                      <a:pt x="16735" y="236939"/>
                    </a:lnTo>
                    <a:lnTo>
                      <a:pt x="44861" y="246520"/>
                    </a:lnTo>
                    <a:lnTo>
                      <a:pt x="449912" y="24652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7A0B81D8-24C8-050B-1088-D1EF7B137F30}"/>
                </a:ext>
              </a:extLst>
            </p:cNvPr>
            <p:cNvSpPr txBox="1"/>
            <p:nvPr/>
          </p:nvSpPr>
          <p:spPr>
            <a:xfrm>
              <a:off x="4743177" y="3044627"/>
              <a:ext cx="500032" cy="1845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3180" marR="5080" indent="-43815"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Target</a:t>
              </a:r>
              <a:r>
                <a:rPr sz="1400" spc="15" dirty="0">
                  <a:latin typeface="Arial"/>
                  <a:cs typeface="Arial"/>
                </a:rPr>
                <a:t> </a:t>
              </a:r>
              <a:r>
                <a:rPr sz="1400" spc="-20" dirty="0">
                  <a:latin typeface="Arial"/>
                  <a:cs typeface="Arial"/>
                </a:rPr>
                <a:t>Code</a:t>
              </a:r>
              <a:r>
                <a:rPr sz="1400" spc="500" dirty="0">
                  <a:latin typeface="Arial"/>
                  <a:cs typeface="Arial"/>
                </a:rPr>
                <a:t> </a:t>
              </a:r>
              <a:r>
                <a:rPr sz="1400" spc="-10" dirty="0">
                  <a:latin typeface="Arial"/>
                  <a:cs typeface="Arial"/>
                </a:rPr>
                <a:t>Synthesis</a:t>
              </a:r>
              <a:endParaRPr sz="1400" dirty="0">
                <a:latin typeface="Arial"/>
                <a:cs typeface="Arial"/>
              </a:endParaRPr>
            </a:p>
          </p:txBody>
        </p:sp>
        <p:grpSp>
          <p:nvGrpSpPr>
            <p:cNvPr id="57" name="object 17">
              <a:extLst>
                <a:ext uri="{FF2B5EF4-FFF2-40B4-BE49-F238E27FC236}">
                  <a16:creationId xmlns:a16="http://schemas.microsoft.com/office/drawing/2014/main" id="{44E971F6-F29E-890D-11AE-345A10C7BD08}"/>
                </a:ext>
              </a:extLst>
            </p:cNvPr>
            <p:cNvGrpSpPr/>
            <p:nvPr/>
          </p:nvGrpSpPr>
          <p:grpSpPr>
            <a:xfrm>
              <a:off x="5372212" y="2849340"/>
              <a:ext cx="496570" cy="248285"/>
              <a:chOff x="5372212" y="2849340"/>
              <a:chExt cx="496570" cy="248285"/>
            </a:xfrm>
          </p:grpSpPr>
          <p:sp>
            <p:nvSpPr>
              <p:cNvPr id="83" name="object 18">
                <a:extLst>
                  <a:ext uri="{FF2B5EF4-FFF2-40B4-BE49-F238E27FC236}">
                    <a16:creationId xmlns:a16="http://schemas.microsoft.com/office/drawing/2014/main" id="{EBABB67A-2F59-3553-76F1-E93D9A2493C9}"/>
                  </a:ext>
                </a:extLst>
              </p:cNvPr>
              <p:cNvSpPr/>
              <p:nvPr/>
            </p:nvSpPr>
            <p:spPr>
              <a:xfrm>
                <a:off x="5372847" y="2849975"/>
                <a:ext cx="49530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47014">
                    <a:moveTo>
                      <a:pt x="450012" y="0"/>
                    </a:moveTo>
                    <a:lnTo>
                      <a:pt x="45011" y="0"/>
                    </a:lnTo>
                    <a:lnTo>
                      <a:pt x="34720" y="1247"/>
                    </a:lnTo>
                    <a:lnTo>
                      <a:pt x="4196" y="25151"/>
                    </a:lnTo>
                    <a:lnTo>
                      <a:pt x="0" y="44962"/>
                    </a:lnTo>
                    <a:lnTo>
                      <a:pt x="0" y="201657"/>
                    </a:lnTo>
                    <a:lnTo>
                      <a:pt x="16735" y="236989"/>
                    </a:lnTo>
                    <a:lnTo>
                      <a:pt x="45011" y="246670"/>
                    </a:lnTo>
                    <a:lnTo>
                      <a:pt x="450012" y="246670"/>
                    </a:lnTo>
                    <a:lnTo>
                      <a:pt x="485381" y="229803"/>
                    </a:lnTo>
                    <a:lnTo>
                      <a:pt x="494923" y="201657"/>
                    </a:lnTo>
                    <a:lnTo>
                      <a:pt x="494923" y="44962"/>
                    </a:lnTo>
                    <a:lnTo>
                      <a:pt x="478188" y="9531"/>
                    </a:lnTo>
                    <a:lnTo>
                      <a:pt x="4500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19">
                <a:extLst>
                  <a:ext uri="{FF2B5EF4-FFF2-40B4-BE49-F238E27FC236}">
                    <a16:creationId xmlns:a16="http://schemas.microsoft.com/office/drawing/2014/main" id="{1E417939-5AA9-9389-2C60-FE434E9E9C58}"/>
                  </a:ext>
                </a:extLst>
              </p:cNvPr>
              <p:cNvSpPr/>
              <p:nvPr/>
            </p:nvSpPr>
            <p:spPr>
              <a:xfrm>
                <a:off x="5372847" y="2849975"/>
                <a:ext cx="495300" cy="247015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247014">
                    <a:moveTo>
                      <a:pt x="450012" y="246670"/>
                    </a:moveTo>
                    <a:lnTo>
                      <a:pt x="485381" y="229803"/>
                    </a:lnTo>
                    <a:lnTo>
                      <a:pt x="494923" y="201657"/>
                    </a:lnTo>
                    <a:lnTo>
                      <a:pt x="494923" y="44962"/>
                    </a:lnTo>
                    <a:lnTo>
                      <a:pt x="478188" y="9531"/>
                    </a:lnTo>
                    <a:lnTo>
                      <a:pt x="450012" y="0"/>
                    </a:lnTo>
                    <a:lnTo>
                      <a:pt x="45011" y="0"/>
                    </a:lnTo>
                    <a:lnTo>
                      <a:pt x="9541" y="16717"/>
                    </a:lnTo>
                    <a:lnTo>
                      <a:pt x="0" y="44962"/>
                    </a:lnTo>
                    <a:lnTo>
                      <a:pt x="0" y="201657"/>
                    </a:lnTo>
                    <a:lnTo>
                      <a:pt x="16735" y="236989"/>
                    </a:lnTo>
                    <a:lnTo>
                      <a:pt x="45011" y="246670"/>
                    </a:lnTo>
                    <a:lnTo>
                      <a:pt x="450012" y="24667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8" name="object 20">
              <a:extLst>
                <a:ext uri="{FF2B5EF4-FFF2-40B4-BE49-F238E27FC236}">
                  <a16:creationId xmlns:a16="http://schemas.microsoft.com/office/drawing/2014/main" id="{8CB29DDF-AA0D-074C-E7C3-BE3DD5ADEB07}"/>
                </a:ext>
              </a:extLst>
            </p:cNvPr>
            <p:cNvSpPr txBox="1"/>
            <p:nvPr/>
          </p:nvSpPr>
          <p:spPr>
            <a:xfrm>
              <a:off x="5395619" y="2910110"/>
              <a:ext cx="551681" cy="96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Symbol</a:t>
              </a:r>
              <a:r>
                <a:rPr sz="1400" spc="-25" dirty="0">
                  <a:latin typeface="Arial"/>
                  <a:cs typeface="Arial"/>
                </a:rPr>
                <a:t> </a:t>
              </a:r>
              <a:r>
                <a:rPr sz="1400" spc="-10" dirty="0">
                  <a:latin typeface="Arial"/>
                  <a:cs typeface="Arial"/>
                </a:rPr>
                <a:t>Table</a:t>
              </a:r>
              <a:endParaRPr sz="1400" dirty="0">
                <a:latin typeface="Arial"/>
                <a:cs typeface="Arial"/>
              </a:endParaRPr>
            </a:p>
          </p:txBody>
        </p:sp>
        <p:grpSp>
          <p:nvGrpSpPr>
            <p:cNvPr id="59" name="object 21">
              <a:extLst>
                <a:ext uri="{FF2B5EF4-FFF2-40B4-BE49-F238E27FC236}">
                  <a16:creationId xmlns:a16="http://schemas.microsoft.com/office/drawing/2014/main" id="{0725697A-9124-6D5E-EC19-94AA483D416D}"/>
                </a:ext>
              </a:extLst>
            </p:cNvPr>
            <p:cNvGrpSpPr/>
            <p:nvPr/>
          </p:nvGrpSpPr>
          <p:grpSpPr>
            <a:xfrm>
              <a:off x="4922149" y="2857160"/>
              <a:ext cx="721360" cy="1059815"/>
              <a:chOff x="4922149" y="2857160"/>
              <a:chExt cx="721360" cy="1059815"/>
            </a:xfrm>
          </p:grpSpPr>
          <p:pic>
            <p:nvPicPr>
              <p:cNvPr id="80" name="object 22">
                <a:extLst>
                  <a:ext uri="{FF2B5EF4-FFF2-40B4-BE49-F238E27FC236}">
                    <a16:creationId xmlns:a16="http://schemas.microsoft.com/office/drawing/2014/main" id="{F0457AAD-F6E6-9FBF-1843-0C2FA655ED56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192751" y="2857160"/>
                <a:ext cx="180094" cy="74805"/>
              </a:xfrm>
              <a:prstGeom prst="rect">
                <a:avLst/>
              </a:prstGeom>
            </p:spPr>
          </p:pic>
          <p:pic>
            <p:nvPicPr>
              <p:cNvPr id="81" name="object 23">
                <a:extLst>
                  <a:ext uri="{FF2B5EF4-FFF2-40B4-BE49-F238E27FC236}">
                    <a16:creationId xmlns:a16="http://schemas.microsoft.com/office/drawing/2014/main" id="{413BD1C8-BB36-3212-CCDC-92CBFC614F3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92751" y="3036812"/>
                <a:ext cx="180094" cy="74804"/>
              </a:xfrm>
              <a:prstGeom prst="rect">
                <a:avLst/>
              </a:prstGeom>
            </p:spPr>
          </p:pic>
          <p:sp>
            <p:nvSpPr>
              <p:cNvPr id="82" name="object 24">
                <a:extLst>
                  <a:ext uri="{FF2B5EF4-FFF2-40B4-BE49-F238E27FC236}">
                    <a16:creationId xmlns:a16="http://schemas.microsoft.com/office/drawing/2014/main" id="{78C750D7-6818-6E78-63AC-78B83483142F}"/>
                  </a:ext>
                </a:extLst>
              </p:cNvPr>
              <p:cNvSpPr/>
              <p:nvPr/>
            </p:nvSpPr>
            <p:spPr>
              <a:xfrm>
                <a:off x="4922784" y="3556850"/>
                <a:ext cx="720090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359410">
                    <a:moveTo>
                      <a:pt x="675018" y="359101"/>
                    </a:moveTo>
                    <a:lnTo>
                      <a:pt x="710488" y="342384"/>
                    </a:lnTo>
                    <a:lnTo>
                      <a:pt x="720029" y="314288"/>
                    </a:lnTo>
                    <a:lnTo>
                      <a:pt x="720029" y="44962"/>
                    </a:lnTo>
                    <a:lnTo>
                      <a:pt x="703294" y="9631"/>
                    </a:lnTo>
                    <a:lnTo>
                      <a:pt x="675018" y="0"/>
                    </a:lnTo>
                    <a:lnTo>
                      <a:pt x="45011" y="0"/>
                    </a:lnTo>
                    <a:lnTo>
                      <a:pt x="9541" y="16817"/>
                    </a:lnTo>
                    <a:lnTo>
                      <a:pt x="0" y="44962"/>
                    </a:lnTo>
                    <a:lnTo>
                      <a:pt x="0" y="314288"/>
                    </a:lnTo>
                    <a:lnTo>
                      <a:pt x="16735" y="349570"/>
                    </a:lnTo>
                    <a:lnTo>
                      <a:pt x="45011" y="359101"/>
                    </a:lnTo>
                    <a:lnTo>
                      <a:pt x="675018" y="359101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0" name="object 25">
              <a:extLst>
                <a:ext uri="{FF2B5EF4-FFF2-40B4-BE49-F238E27FC236}">
                  <a16:creationId xmlns:a16="http://schemas.microsoft.com/office/drawing/2014/main" id="{CB0B8A3D-04A0-A964-AF22-FB9B912946DC}"/>
                </a:ext>
              </a:extLst>
            </p:cNvPr>
            <p:cNvSpPr txBox="1"/>
            <p:nvPr/>
          </p:nvSpPr>
          <p:spPr>
            <a:xfrm>
              <a:off x="5145325" y="3621648"/>
              <a:ext cx="307046" cy="10881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spcBef>
                  <a:spcPts val="100"/>
                </a:spcBef>
              </a:pPr>
              <a:r>
                <a:rPr sz="1600" spc="-10" dirty="0">
                  <a:latin typeface="Arial"/>
                  <a:cs typeface="Arial"/>
                </a:rPr>
                <a:t>Linker</a:t>
              </a:r>
              <a:endParaRPr sz="1600" dirty="0">
                <a:latin typeface="Arial"/>
                <a:cs typeface="Arial"/>
              </a:endParaRPr>
            </a:p>
          </p:txBody>
        </p:sp>
        <p:grpSp>
          <p:nvGrpSpPr>
            <p:cNvPr id="61" name="object 26">
              <a:extLst>
                <a:ext uri="{FF2B5EF4-FFF2-40B4-BE49-F238E27FC236}">
                  <a16:creationId xmlns:a16="http://schemas.microsoft.com/office/drawing/2014/main" id="{081252A0-56DD-A1EE-92D5-322E3E337807}"/>
                </a:ext>
              </a:extLst>
            </p:cNvPr>
            <p:cNvGrpSpPr/>
            <p:nvPr/>
          </p:nvGrpSpPr>
          <p:grpSpPr>
            <a:xfrm>
              <a:off x="4472087" y="1714425"/>
              <a:ext cx="1621790" cy="2786380"/>
              <a:chOff x="4472087" y="1714425"/>
              <a:chExt cx="1621790" cy="2786380"/>
            </a:xfrm>
          </p:grpSpPr>
          <p:sp>
            <p:nvSpPr>
              <p:cNvPr id="65" name="object 27">
                <a:extLst>
                  <a:ext uri="{FF2B5EF4-FFF2-40B4-BE49-F238E27FC236}">
                    <a16:creationId xmlns:a16="http://schemas.microsoft.com/office/drawing/2014/main" id="{CF9D7824-8DD7-B681-CA71-906019AB60F0}"/>
                  </a:ext>
                </a:extLst>
              </p:cNvPr>
              <p:cNvSpPr/>
              <p:nvPr/>
            </p:nvSpPr>
            <p:spPr>
              <a:xfrm>
                <a:off x="5282774" y="2344808"/>
                <a:ext cx="0" cy="135255"/>
              </a:xfrm>
              <a:custGeom>
                <a:avLst/>
                <a:gdLst/>
                <a:ahLst/>
                <a:cxnLst/>
                <a:rect l="l" t="t" r="r" b="b"/>
                <a:pathLst>
                  <a:path h="135255">
                    <a:moveTo>
                      <a:pt x="0" y="0"/>
                    </a:moveTo>
                    <a:lnTo>
                      <a:pt x="0" y="135236"/>
                    </a:lnTo>
                  </a:path>
                </a:pathLst>
              </a:custGeom>
              <a:ln w="35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28">
                <a:extLst>
                  <a:ext uri="{FF2B5EF4-FFF2-40B4-BE49-F238E27FC236}">
                    <a16:creationId xmlns:a16="http://schemas.microsoft.com/office/drawing/2014/main" id="{670B720F-B705-4391-AA32-DFDCFC9C0A14}"/>
                  </a:ext>
                </a:extLst>
              </p:cNvPr>
              <p:cNvSpPr/>
              <p:nvPr/>
            </p:nvSpPr>
            <p:spPr>
              <a:xfrm>
                <a:off x="5266538" y="2475853"/>
                <a:ext cx="33020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48894">
                    <a:moveTo>
                      <a:pt x="32471" y="0"/>
                    </a:moveTo>
                    <a:lnTo>
                      <a:pt x="0" y="0"/>
                    </a:lnTo>
                    <a:lnTo>
                      <a:pt x="16235" y="48554"/>
                    </a:lnTo>
                    <a:lnTo>
                      <a:pt x="3247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29">
                <a:extLst>
                  <a:ext uri="{FF2B5EF4-FFF2-40B4-BE49-F238E27FC236}">
                    <a16:creationId xmlns:a16="http://schemas.microsoft.com/office/drawing/2014/main" id="{321722BF-9F6C-0941-2556-0046EBE6B72B}"/>
                  </a:ext>
                </a:extLst>
              </p:cNvPr>
              <p:cNvSpPr/>
              <p:nvPr/>
            </p:nvSpPr>
            <p:spPr>
              <a:xfrm>
                <a:off x="5282774" y="3377350"/>
                <a:ext cx="0" cy="135890"/>
              </a:xfrm>
              <a:custGeom>
                <a:avLst/>
                <a:gdLst/>
                <a:ahLst/>
                <a:cxnLst/>
                <a:rect l="l" t="t" r="r" b="b"/>
                <a:pathLst>
                  <a:path h="135889">
                    <a:moveTo>
                      <a:pt x="0" y="0"/>
                    </a:moveTo>
                    <a:lnTo>
                      <a:pt x="0" y="135286"/>
                    </a:lnTo>
                  </a:path>
                </a:pathLst>
              </a:custGeom>
              <a:ln w="35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:a16="http://schemas.microsoft.com/office/drawing/2014/main" id="{11747B84-DCA2-695B-7FA7-AF66E6BE6EE4}"/>
                  </a:ext>
                </a:extLst>
              </p:cNvPr>
              <p:cNvSpPr/>
              <p:nvPr/>
            </p:nvSpPr>
            <p:spPr>
              <a:xfrm>
                <a:off x="5266538" y="3508395"/>
                <a:ext cx="33020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48895">
                    <a:moveTo>
                      <a:pt x="32471" y="0"/>
                    </a:moveTo>
                    <a:lnTo>
                      <a:pt x="0" y="0"/>
                    </a:lnTo>
                    <a:lnTo>
                      <a:pt x="16235" y="48455"/>
                    </a:lnTo>
                    <a:lnTo>
                      <a:pt x="3247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:a16="http://schemas.microsoft.com/office/drawing/2014/main" id="{E86C190C-059B-3E19-58BC-2E7FDFF29A72}"/>
                  </a:ext>
                </a:extLst>
              </p:cNvPr>
              <p:cNvSpPr/>
              <p:nvPr/>
            </p:nvSpPr>
            <p:spPr>
              <a:xfrm>
                <a:off x="4945615" y="2928373"/>
                <a:ext cx="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h="57150">
                    <a:moveTo>
                      <a:pt x="0" y="0"/>
                    </a:moveTo>
                    <a:lnTo>
                      <a:pt x="0" y="56889"/>
                    </a:lnTo>
                  </a:path>
                </a:pathLst>
              </a:custGeom>
              <a:ln w="35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2">
                <a:extLst>
                  <a:ext uri="{FF2B5EF4-FFF2-40B4-BE49-F238E27FC236}">
                    <a16:creationId xmlns:a16="http://schemas.microsoft.com/office/drawing/2014/main" id="{5CED363A-E4A6-A678-7E3D-5294F2568816}"/>
                  </a:ext>
                </a:extLst>
              </p:cNvPr>
              <p:cNvSpPr/>
              <p:nvPr/>
            </p:nvSpPr>
            <p:spPr>
              <a:xfrm>
                <a:off x="4929329" y="2981020"/>
                <a:ext cx="32384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48894">
                    <a:moveTo>
                      <a:pt x="32371" y="0"/>
                    </a:moveTo>
                    <a:lnTo>
                      <a:pt x="0" y="0"/>
                    </a:lnTo>
                    <a:lnTo>
                      <a:pt x="16285" y="48605"/>
                    </a:lnTo>
                    <a:lnTo>
                      <a:pt x="3237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33">
                <a:extLst>
                  <a:ext uri="{FF2B5EF4-FFF2-40B4-BE49-F238E27FC236}">
                    <a16:creationId xmlns:a16="http://schemas.microsoft.com/office/drawing/2014/main" id="{6E77BCF4-66B8-D1C5-7E99-D0457C69401E}"/>
                  </a:ext>
                </a:extLst>
              </p:cNvPr>
              <p:cNvSpPr/>
              <p:nvPr/>
            </p:nvSpPr>
            <p:spPr>
              <a:xfrm>
                <a:off x="5282774" y="1716330"/>
                <a:ext cx="0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h="225425">
                    <a:moveTo>
                      <a:pt x="0" y="0"/>
                    </a:moveTo>
                    <a:lnTo>
                      <a:pt x="0" y="225112"/>
                    </a:lnTo>
                  </a:path>
                </a:pathLst>
              </a:custGeom>
              <a:ln w="35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34">
                <a:extLst>
                  <a:ext uri="{FF2B5EF4-FFF2-40B4-BE49-F238E27FC236}">
                    <a16:creationId xmlns:a16="http://schemas.microsoft.com/office/drawing/2014/main" id="{7570CA68-474C-7957-CB94-55E6C05653B2}"/>
                  </a:ext>
                </a:extLst>
              </p:cNvPr>
              <p:cNvSpPr/>
              <p:nvPr/>
            </p:nvSpPr>
            <p:spPr>
              <a:xfrm>
                <a:off x="5266538" y="1937200"/>
                <a:ext cx="33020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48894">
                    <a:moveTo>
                      <a:pt x="32471" y="0"/>
                    </a:moveTo>
                    <a:lnTo>
                      <a:pt x="0" y="0"/>
                    </a:lnTo>
                    <a:lnTo>
                      <a:pt x="16235" y="48455"/>
                    </a:lnTo>
                    <a:lnTo>
                      <a:pt x="3247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35">
                <a:extLst>
                  <a:ext uri="{FF2B5EF4-FFF2-40B4-BE49-F238E27FC236}">
                    <a16:creationId xmlns:a16="http://schemas.microsoft.com/office/drawing/2014/main" id="{47CD80AA-36A1-CB00-81F9-7253C2A7AAF1}"/>
                  </a:ext>
                </a:extLst>
              </p:cNvPr>
              <p:cNvSpPr/>
              <p:nvPr/>
            </p:nvSpPr>
            <p:spPr>
              <a:xfrm>
                <a:off x="4472722" y="4005777"/>
                <a:ext cx="1616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6710">
                    <a:moveTo>
                      <a:pt x="0" y="0"/>
                    </a:moveTo>
                    <a:lnTo>
                      <a:pt x="1616557" y="0"/>
                    </a:lnTo>
                  </a:path>
                </a:pathLst>
              </a:custGeom>
              <a:ln w="3175">
                <a:solidFill>
                  <a:srgbClr val="00000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36">
                <a:extLst>
                  <a:ext uri="{FF2B5EF4-FFF2-40B4-BE49-F238E27FC236}">
                    <a16:creationId xmlns:a16="http://schemas.microsoft.com/office/drawing/2014/main" id="{5B548E36-7DD3-9790-569A-BD74D7977266}"/>
                  </a:ext>
                </a:extLst>
              </p:cNvPr>
              <p:cNvSpPr/>
              <p:nvPr/>
            </p:nvSpPr>
            <p:spPr>
              <a:xfrm>
                <a:off x="6092877" y="1908456"/>
                <a:ext cx="0" cy="2095500"/>
              </a:xfrm>
              <a:custGeom>
                <a:avLst/>
                <a:gdLst/>
                <a:ahLst/>
                <a:cxnLst/>
                <a:rect l="l" t="t" r="r" b="b"/>
                <a:pathLst>
                  <a:path h="2095500">
                    <a:moveTo>
                      <a:pt x="0" y="0"/>
                    </a:moveTo>
                    <a:lnTo>
                      <a:pt x="0" y="2094975"/>
                    </a:lnTo>
                  </a:path>
                </a:pathLst>
              </a:custGeom>
              <a:ln w="3175">
                <a:solidFill>
                  <a:srgbClr val="00000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37">
                <a:extLst>
                  <a:ext uri="{FF2B5EF4-FFF2-40B4-BE49-F238E27FC236}">
                    <a16:creationId xmlns:a16="http://schemas.microsoft.com/office/drawing/2014/main" id="{124776C6-ADB6-889A-2D52-43CA37EA4C9E}"/>
                  </a:ext>
                </a:extLst>
              </p:cNvPr>
              <p:cNvSpPr/>
              <p:nvPr/>
            </p:nvSpPr>
            <p:spPr>
              <a:xfrm>
                <a:off x="6089879" y="1895981"/>
                <a:ext cx="3175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6985">
                    <a:moveTo>
                      <a:pt x="2997" y="6537"/>
                    </a:moveTo>
                    <a:lnTo>
                      <a:pt x="2997" y="0"/>
                    </a:lnTo>
                    <a:lnTo>
                      <a:pt x="0" y="0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38">
                <a:extLst>
                  <a:ext uri="{FF2B5EF4-FFF2-40B4-BE49-F238E27FC236}">
                    <a16:creationId xmlns:a16="http://schemas.microsoft.com/office/drawing/2014/main" id="{C0E009BE-5008-7C99-E63C-CA6D3D04BDAE}"/>
                  </a:ext>
                </a:extLst>
              </p:cNvPr>
              <p:cNvSpPr/>
              <p:nvPr/>
            </p:nvSpPr>
            <p:spPr>
              <a:xfrm>
                <a:off x="4482863" y="1895981"/>
                <a:ext cx="16014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01470">
                    <a:moveTo>
                      <a:pt x="0" y="0"/>
                    </a:moveTo>
                    <a:lnTo>
                      <a:pt x="1600921" y="0"/>
                    </a:lnTo>
                  </a:path>
                </a:pathLst>
              </a:custGeom>
              <a:ln w="3175">
                <a:solidFill>
                  <a:srgbClr val="00000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39">
                <a:extLst>
                  <a:ext uri="{FF2B5EF4-FFF2-40B4-BE49-F238E27FC236}">
                    <a16:creationId xmlns:a16="http://schemas.microsoft.com/office/drawing/2014/main" id="{C314AC1E-4243-1014-2AED-75207FABF6BD}"/>
                  </a:ext>
                </a:extLst>
              </p:cNvPr>
              <p:cNvSpPr/>
              <p:nvPr/>
            </p:nvSpPr>
            <p:spPr>
              <a:xfrm>
                <a:off x="4472722" y="1895981"/>
                <a:ext cx="4445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714">
                    <a:moveTo>
                      <a:pt x="4196" y="0"/>
                    </a:moveTo>
                    <a:lnTo>
                      <a:pt x="0" y="0"/>
                    </a:lnTo>
                    <a:lnTo>
                      <a:pt x="0" y="5289"/>
                    </a:lnTo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40">
                <a:extLst>
                  <a:ext uri="{FF2B5EF4-FFF2-40B4-BE49-F238E27FC236}">
                    <a16:creationId xmlns:a16="http://schemas.microsoft.com/office/drawing/2014/main" id="{062AD186-F842-1F6B-8314-EE9BC4F318AB}"/>
                  </a:ext>
                </a:extLst>
              </p:cNvPr>
              <p:cNvSpPr/>
              <p:nvPr/>
            </p:nvSpPr>
            <p:spPr>
              <a:xfrm>
                <a:off x="4472722" y="1907259"/>
                <a:ext cx="0" cy="2095500"/>
              </a:xfrm>
              <a:custGeom>
                <a:avLst/>
                <a:gdLst/>
                <a:ahLst/>
                <a:cxnLst/>
                <a:rect l="l" t="t" r="r" b="b"/>
                <a:pathLst>
                  <a:path h="2095500">
                    <a:moveTo>
                      <a:pt x="0" y="0"/>
                    </a:moveTo>
                    <a:lnTo>
                      <a:pt x="0" y="2094925"/>
                    </a:lnTo>
                  </a:path>
                </a:pathLst>
              </a:custGeom>
              <a:ln w="3175">
                <a:solidFill>
                  <a:srgbClr val="000000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41">
                <a:extLst>
                  <a:ext uri="{FF2B5EF4-FFF2-40B4-BE49-F238E27FC236}">
                    <a16:creationId xmlns:a16="http://schemas.microsoft.com/office/drawing/2014/main" id="{D610EF51-18D0-136C-C703-83F287A2B38D}"/>
                  </a:ext>
                </a:extLst>
              </p:cNvPr>
              <p:cNvSpPr/>
              <p:nvPr/>
            </p:nvSpPr>
            <p:spPr>
              <a:xfrm>
                <a:off x="4922784" y="4140450"/>
                <a:ext cx="720090" cy="359410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359410">
                    <a:moveTo>
                      <a:pt x="0" y="179625"/>
                    </a:moveTo>
                    <a:lnTo>
                      <a:pt x="10141" y="136514"/>
                    </a:lnTo>
                    <a:lnTo>
                      <a:pt x="41414" y="96377"/>
                    </a:lnTo>
                    <a:lnTo>
                      <a:pt x="72037" y="71850"/>
                    </a:lnTo>
                    <a:lnTo>
                      <a:pt x="110354" y="50292"/>
                    </a:lnTo>
                    <a:lnTo>
                      <a:pt x="155366" y="31713"/>
                    </a:lnTo>
                    <a:lnTo>
                      <a:pt x="205872" y="17341"/>
                    </a:lnTo>
                    <a:lnTo>
                      <a:pt x="259776" y="7181"/>
                    </a:lnTo>
                    <a:lnTo>
                      <a:pt x="316827" y="1237"/>
                    </a:lnTo>
                    <a:lnTo>
                      <a:pt x="345602" y="0"/>
                    </a:lnTo>
                    <a:lnTo>
                      <a:pt x="374377" y="0"/>
                    </a:lnTo>
                    <a:lnTo>
                      <a:pt x="432077" y="3588"/>
                    </a:lnTo>
                    <a:lnTo>
                      <a:pt x="487879" y="12011"/>
                    </a:lnTo>
                    <a:lnTo>
                      <a:pt x="540084" y="23908"/>
                    </a:lnTo>
                    <a:lnTo>
                      <a:pt x="588043" y="40755"/>
                    </a:lnTo>
                    <a:lnTo>
                      <a:pt x="629357" y="60452"/>
                    </a:lnTo>
                    <a:lnTo>
                      <a:pt x="664227" y="83866"/>
                    </a:lnTo>
                    <a:lnTo>
                      <a:pt x="701395" y="122766"/>
                    </a:lnTo>
                    <a:lnTo>
                      <a:pt x="718780" y="165253"/>
                    </a:lnTo>
                    <a:lnTo>
                      <a:pt x="720029" y="179625"/>
                    </a:lnTo>
                    <a:lnTo>
                      <a:pt x="718780" y="193997"/>
                    </a:lnTo>
                    <a:lnTo>
                      <a:pt x="701395" y="236485"/>
                    </a:lnTo>
                    <a:lnTo>
                      <a:pt x="664227" y="275384"/>
                    </a:lnTo>
                    <a:lnTo>
                      <a:pt x="629357" y="298674"/>
                    </a:lnTo>
                    <a:lnTo>
                      <a:pt x="588043" y="318992"/>
                    </a:lnTo>
                    <a:lnTo>
                      <a:pt x="540084" y="335221"/>
                    </a:lnTo>
                    <a:lnTo>
                      <a:pt x="487879" y="347732"/>
                    </a:lnTo>
                    <a:lnTo>
                      <a:pt x="432077" y="355537"/>
                    </a:lnTo>
                    <a:lnTo>
                      <a:pt x="374377" y="359130"/>
                    </a:lnTo>
                    <a:lnTo>
                      <a:pt x="345602" y="359130"/>
                    </a:lnTo>
                    <a:lnTo>
                      <a:pt x="287951" y="355537"/>
                    </a:lnTo>
                    <a:lnTo>
                      <a:pt x="232150" y="347732"/>
                    </a:lnTo>
                    <a:lnTo>
                      <a:pt x="179945" y="335221"/>
                    </a:lnTo>
                    <a:lnTo>
                      <a:pt x="132535" y="318992"/>
                    </a:lnTo>
                    <a:lnTo>
                      <a:pt x="90621" y="298674"/>
                    </a:lnTo>
                    <a:lnTo>
                      <a:pt x="55801" y="275384"/>
                    </a:lnTo>
                    <a:lnTo>
                      <a:pt x="18583" y="236485"/>
                    </a:lnTo>
                    <a:lnTo>
                      <a:pt x="1248" y="193997"/>
                    </a:lnTo>
                    <a:lnTo>
                      <a:pt x="0" y="179625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2" name="object 42">
              <a:extLst>
                <a:ext uri="{FF2B5EF4-FFF2-40B4-BE49-F238E27FC236}">
                  <a16:creationId xmlns:a16="http://schemas.microsoft.com/office/drawing/2014/main" id="{2AFC5325-0A50-C103-53C8-71A1879BA4A6}"/>
                </a:ext>
              </a:extLst>
            </p:cNvPr>
            <p:cNvSpPr txBox="1"/>
            <p:nvPr/>
          </p:nvSpPr>
          <p:spPr>
            <a:xfrm>
              <a:off x="5066302" y="4215281"/>
              <a:ext cx="529931" cy="20974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4930" marR="5080" indent="-75565">
                <a:spcBef>
                  <a:spcPts val="100"/>
                </a:spcBef>
              </a:pPr>
              <a:r>
                <a:rPr sz="1600" spc="-10" dirty="0">
                  <a:latin typeface="Arial"/>
                  <a:cs typeface="Arial"/>
                </a:rPr>
                <a:t>Executable</a:t>
              </a:r>
              <a:r>
                <a:rPr sz="1600" spc="50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Image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63" name="object 43">
              <a:extLst>
                <a:ext uri="{FF2B5EF4-FFF2-40B4-BE49-F238E27FC236}">
                  <a16:creationId xmlns:a16="http://schemas.microsoft.com/office/drawing/2014/main" id="{A89F7F1D-F686-2B6A-3E81-7D48030A1DE9}"/>
                </a:ext>
              </a:extLst>
            </p:cNvPr>
            <p:cNvSpPr/>
            <p:nvPr/>
          </p:nvSpPr>
          <p:spPr>
            <a:xfrm>
              <a:off x="3662648" y="3556850"/>
              <a:ext cx="720090" cy="359410"/>
            </a:xfrm>
            <a:custGeom>
              <a:avLst/>
              <a:gdLst/>
              <a:ahLst/>
              <a:cxnLst/>
              <a:rect l="l" t="t" r="r" b="b"/>
              <a:pathLst>
                <a:path w="720089" h="359410">
                  <a:moveTo>
                    <a:pt x="0" y="179600"/>
                  </a:moveTo>
                  <a:lnTo>
                    <a:pt x="10169" y="136484"/>
                  </a:lnTo>
                  <a:lnTo>
                    <a:pt x="41421" y="96362"/>
                  </a:lnTo>
                  <a:lnTo>
                    <a:pt x="72054" y="71860"/>
                  </a:lnTo>
                  <a:lnTo>
                    <a:pt x="110371" y="50302"/>
                  </a:lnTo>
                  <a:lnTo>
                    <a:pt x="155392" y="31688"/>
                  </a:lnTo>
                  <a:lnTo>
                    <a:pt x="205864" y="17316"/>
                  </a:lnTo>
                  <a:lnTo>
                    <a:pt x="259812" y="7186"/>
                  </a:lnTo>
                  <a:lnTo>
                    <a:pt x="316858" y="1247"/>
                  </a:lnTo>
                  <a:lnTo>
                    <a:pt x="345633" y="0"/>
                  </a:lnTo>
                  <a:lnTo>
                    <a:pt x="374404" y="0"/>
                  </a:lnTo>
                  <a:lnTo>
                    <a:pt x="432069" y="3593"/>
                  </a:lnTo>
                  <a:lnTo>
                    <a:pt x="487876" y="12026"/>
                  </a:lnTo>
                  <a:lnTo>
                    <a:pt x="540106" y="24003"/>
                  </a:lnTo>
                  <a:lnTo>
                    <a:pt x="587465" y="40770"/>
                  </a:lnTo>
                  <a:lnTo>
                    <a:pt x="629479" y="60432"/>
                  </a:lnTo>
                  <a:lnTo>
                    <a:pt x="664249" y="83836"/>
                  </a:lnTo>
                  <a:lnTo>
                    <a:pt x="701417" y="122761"/>
                  </a:lnTo>
                  <a:lnTo>
                    <a:pt x="718902" y="165228"/>
                  </a:lnTo>
                  <a:lnTo>
                    <a:pt x="720051" y="179600"/>
                  </a:lnTo>
                  <a:lnTo>
                    <a:pt x="718902" y="193972"/>
                  </a:lnTo>
                  <a:lnTo>
                    <a:pt x="701417" y="236490"/>
                  </a:lnTo>
                  <a:lnTo>
                    <a:pt x="664249" y="275364"/>
                  </a:lnTo>
                  <a:lnTo>
                    <a:pt x="629479" y="298669"/>
                  </a:lnTo>
                  <a:lnTo>
                    <a:pt x="587465" y="318480"/>
                  </a:lnTo>
                  <a:lnTo>
                    <a:pt x="540106" y="335198"/>
                  </a:lnTo>
                  <a:lnTo>
                    <a:pt x="487876" y="347723"/>
                  </a:lnTo>
                  <a:lnTo>
                    <a:pt x="432069" y="355508"/>
                  </a:lnTo>
                  <a:lnTo>
                    <a:pt x="374404" y="359101"/>
                  </a:lnTo>
                  <a:lnTo>
                    <a:pt x="345633" y="359101"/>
                  </a:lnTo>
                  <a:lnTo>
                    <a:pt x="288088" y="355508"/>
                  </a:lnTo>
                  <a:lnTo>
                    <a:pt x="232281" y="347723"/>
                  </a:lnTo>
                  <a:lnTo>
                    <a:pt x="180071" y="335198"/>
                  </a:lnTo>
                  <a:lnTo>
                    <a:pt x="132077" y="318480"/>
                  </a:lnTo>
                  <a:lnTo>
                    <a:pt x="90653" y="298669"/>
                  </a:lnTo>
                  <a:lnTo>
                    <a:pt x="55808" y="275364"/>
                  </a:lnTo>
                  <a:lnTo>
                    <a:pt x="18602" y="236490"/>
                  </a:lnTo>
                  <a:lnTo>
                    <a:pt x="1239" y="193972"/>
                  </a:lnTo>
                  <a:lnTo>
                    <a:pt x="0" y="1796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44">
              <a:extLst>
                <a:ext uri="{FF2B5EF4-FFF2-40B4-BE49-F238E27FC236}">
                  <a16:creationId xmlns:a16="http://schemas.microsoft.com/office/drawing/2014/main" id="{45DBC76C-87FE-201E-E08C-A5BD5D6A3512}"/>
                </a:ext>
              </a:extLst>
            </p:cNvPr>
            <p:cNvSpPr txBox="1"/>
            <p:nvPr/>
          </p:nvSpPr>
          <p:spPr>
            <a:xfrm>
              <a:off x="3807220" y="3621648"/>
              <a:ext cx="568542" cy="1924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5080" indent="78740">
                <a:spcBef>
                  <a:spcPts val="100"/>
                </a:spcBef>
              </a:pPr>
              <a:r>
                <a:rPr sz="1400" spc="-10" dirty="0">
                  <a:latin typeface="Arial"/>
                  <a:cs typeface="Arial"/>
                </a:rPr>
                <a:t>Library</a:t>
              </a:r>
              <a:r>
                <a:rPr sz="1400" spc="500" dirty="0">
                  <a:latin typeface="Arial"/>
                  <a:cs typeface="Arial"/>
                </a:rPr>
                <a:t> </a:t>
              </a:r>
              <a:endParaRPr lang="en-US" sz="1400" spc="500" dirty="0">
                <a:latin typeface="Arial"/>
                <a:cs typeface="Arial"/>
              </a:endParaRPr>
            </a:p>
            <a:p>
              <a:pPr marR="5080" indent="78740">
                <a:spcBef>
                  <a:spcPts val="100"/>
                </a:spcBef>
              </a:pPr>
              <a:r>
                <a:rPr sz="1400" dirty="0">
                  <a:latin typeface="Arial"/>
                  <a:cs typeface="Arial"/>
                </a:rPr>
                <a:t>Object</a:t>
              </a:r>
              <a:r>
                <a:rPr sz="1400" spc="20" dirty="0">
                  <a:latin typeface="Arial"/>
                  <a:cs typeface="Arial"/>
                </a:rPr>
                <a:t> </a:t>
              </a:r>
              <a:r>
                <a:rPr sz="1400" spc="-10" dirty="0">
                  <a:latin typeface="Arial"/>
                  <a:cs typeface="Arial"/>
                </a:rPr>
                <a:t>Files</a:t>
              </a:r>
              <a:endParaRPr sz="1400" dirty="0">
                <a:latin typeface="Arial"/>
                <a:cs typeface="Arial"/>
              </a:endParaRPr>
            </a:p>
          </p:txBody>
        </p:sp>
      </p:grpSp>
      <p:sp>
        <p:nvSpPr>
          <p:cNvPr id="89" name="object 50">
            <a:extLst>
              <a:ext uri="{FF2B5EF4-FFF2-40B4-BE49-F238E27FC236}">
                <a16:creationId xmlns:a16="http://schemas.microsoft.com/office/drawing/2014/main" id="{F8D15F58-9733-69B6-3D7F-019FC7DFF008}"/>
              </a:ext>
            </a:extLst>
          </p:cNvPr>
          <p:cNvSpPr/>
          <p:nvPr/>
        </p:nvSpPr>
        <p:spPr>
          <a:xfrm>
            <a:off x="6480354" y="3817429"/>
            <a:ext cx="843900" cy="477296"/>
          </a:xfrm>
          <a:custGeom>
            <a:avLst/>
            <a:gdLst/>
            <a:ahLst/>
            <a:cxnLst/>
            <a:rect l="l" t="t" r="r" b="b"/>
            <a:pathLst>
              <a:path w="626745" h="347979">
                <a:moveTo>
                  <a:pt x="568450" y="0"/>
                </a:moveTo>
                <a:lnTo>
                  <a:pt x="57913" y="0"/>
                </a:lnTo>
                <a:lnTo>
                  <a:pt x="35370" y="4551"/>
                </a:lnTo>
                <a:lnTo>
                  <a:pt x="16962" y="16962"/>
                </a:lnTo>
                <a:lnTo>
                  <a:pt x="4551" y="35370"/>
                </a:lnTo>
                <a:lnTo>
                  <a:pt x="0" y="57913"/>
                </a:lnTo>
                <a:lnTo>
                  <a:pt x="0" y="289558"/>
                </a:lnTo>
                <a:lnTo>
                  <a:pt x="4551" y="312101"/>
                </a:lnTo>
                <a:lnTo>
                  <a:pt x="16962" y="330509"/>
                </a:lnTo>
                <a:lnTo>
                  <a:pt x="35370" y="342920"/>
                </a:lnTo>
                <a:lnTo>
                  <a:pt x="57913" y="347472"/>
                </a:lnTo>
                <a:lnTo>
                  <a:pt x="568450" y="347472"/>
                </a:lnTo>
                <a:lnTo>
                  <a:pt x="590993" y="342920"/>
                </a:lnTo>
                <a:lnTo>
                  <a:pt x="609401" y="330509"/>
                </a:lnTo>
                <a:lnTo>
                  <a:pt x="621812" y="312101"/>
                </a:lnTo>
                <a:lnTo>
                  <a:pt x="626363" y="289558"/>
                </a:lnTo>
                <a:lnTo>
                  <a:pt x="626363" y="57913"/>
                </a:lnTo>
                <a:lnTo>
                  <a:pt x="621812" y="35370"/>
                </a:lnTo>
                <a:lnTo>
                  <a:pt x="609401" y="16962"/>
                </a:lnTo>
                <a:lnTo>
                  <a:pt x="590993" y="4551"/>
                </a:lnTo>
                <a:lnTo>
                  <a:pt x="568450" y="0"/>
                </a:lnTo>
                <a:close/>
              </a:path>
            </a:pathLst>
          </a:custGeom>
          <a:solidFill>
            <a:srgbClr val="FF0000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51">
            <a:extLst>
              <a:ext uri="{FF2B5EF4-FFF2-40B4-BE49-F238E27FC236}">
                <a16:creationId xmlns:a16="http://schemas.microsoft.com/office/drawing/2014/main" id="{84FFB7B0-AD0F-C29B-24E1-814C1FE8A1F7}"/>
              </a:ext>
            </a:extLst>
          </p:cNvPr>
          <p:cNvSpPr/>
          <p:nvPr/>
        </p:nvSpPr>
        <p:spPr>
          <a:xfrm>
            <a:off x="6473933" y="3222564"/>
            <a:ext cx="850321" cy="477296"/>
          </a:xfrm>
          <a:custGeom>
            <a:avLst/>
            <a:gdLst/>
            <a:ahLst/>
            <a:cxnLst/>
            <a:rect l="l" t="t" r="r" b="b"/>
            <a:pathLst>
              <a:path w="640079" h="315594">
                <a:moveTo>
                  <a:pt x="587500" y="0"/>
                </a:moveTo>
                <a:lnTo>
                  <a:pt x="52579" y="0"/>
                </a:lnTo>
                <a:lnTo>
                  <a:pt x="32113" y="4131"/>
                </a:lnTo>
                <a:lnTo>
                  <a:pt x="15400" y="15400"/>
                </a:lnTo>
                <a:lnTo>
                  <a:pt x="4131" y="32113"/>
                </a:lnTo>
                <a:lnTo>
                  <a:pt x="0" y="52579"/>
                </a:lnTo>
                <a:lnTo>
                  <a:pt x="0" y="262888"/>
                </a:lnTo>
                <a:lnTo>
                  <a:pt x="4131" y="283354"/>
                </a:lnTo>
                <a:lnTo>
                  <a:pt x="15400" y="300067"/>
                </a:lnTo>
                <a:lnTo>
                  <a:pt x="32113" y="311336"/>
                </a:lnTo>
                <a:lnTo>
                  <a:pt x="52579" y="315468"/>
                </a:lnTo>
                <a:lnTo>
                  <a:pt x="587500" y="315468"/>
                </a:lnTo>
                <a:lnTo>
                  <a:pt x="607966" y="311336"/>
                </a:lnTo>
                <a:lnTo>
                  <a:pt x="624679" y="300067"/>
                </a:lnTo>
                <a:lnTo>
                  <a:pt x="635948" y="283354"/>
                </a:lnTo>
                <a:lnTo>
                  <a:pt x="640080" y="262888"/>
                </a:lnTo>
                <a:lnTo>
                  <a:pt x="640080" y="52579"/>
                </a:lnTo>
                <a:lnTo>
                  <a:pt x="635948" y="32113"/>
                </a:lnTo>
                <a:lnTo>
                  <a:pt x="624679" y="15400"/>
                </a:lnTo>
                <a:lnTo>
                  <a:pt x="607966" y="4131"/>
                </a:lnTo>
                <a:lnTo>
                  <a:pt x="587500" y="0"/>
                </a:lnTo>
                <a:close/>
              </a:path>
            </a:pathLst>
          </a:custGeom>
          <a:solidFill>
            <a:srgbClr val="A5A5E9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48">
            <a:extLst>
              <a:ext uri="{FF2B5EF4-FFF2-40B4-BE49-F238E27FC236}">
                <a16:creationId xmlns:a16="http://schemas.microsoft.com/office/drawing/2014/main" id="{FF6E8BAE-8C9D-A1F7-67C2-8E0B353E1003}"/>
              </a:ext>
            </a:extLst>
          </p:cNvPr>
          <p:cNvSpPr/>
          <p:nvPr/>
        </p:nvSpPr>
        <p:spPr>
          <a:xfrm flipV="1">
            <a:off x="6095898" y="4972761"/>
            <a:ext cx="763226" cy="45719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673" y="0"/>
                </a:lnTo>
              </a:path>
            </a:pathLst>
          </a:custGeom>
          <a:ln w="3592">
            <a:solidFill>
              <a:srgbClr val="000000"/>
            </a:solidFill>
            <a:tailEnd type="stealt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33">
            <a:extLst>
              <a:ext uri="{FF2B5EF4-FFF2-40B4-BE49-F238E27FC236}">
                <a16:creationId xmlns:a16="http://schemas.microsoft.com/office/drawing/2014/main" id="{3BFA4250-C568-6B4D-9AC7-E108C5F3944D}"/>
              </a:ext>
            </a:extLst>
          </p:cNvPr>
          <p:cNvSpPr/>
          <p:nvPr/>
        </p:nvSpPr>
        <p:spPr>
          <a:xfrm>
            <a:off x="7430443" y="5294633"/>
            <a:ext cx="0" cy="366615"/>
          </a:xfrm>
          <a:custGeom>
            <a:avLst/>
            <a:gdLst/>
            <a:ahLst/>
            <a:cxnLst/>
            <a:rect l="l" t="t" r="r" b="b"/>
            <a:pathLst>
              <a:path h="225425">
                <a:moveTo>
                  <a:pt x="0" y="0"/>
                </a:moveTo>
                <a:lnTo>
                  <a:pt x="0" y="225112"/>
                </a:lnTo>
              </a:path>
            </a:pathLst>
          </a:custGeom>
          <a:ln w="3596">
            <a:solidFill>
              <a:srgbClr val="000000"/>
            </a:solidFill>
            <a:tailEnd type="stealt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F29F1334-39BB-E6CB-557E-08B255B7C219}"/>
              </a:ext>
            </a:extLst>
          </p:cNvPr>
          <p:cNvSpPr txBox="1"/>
          <p:nvPr/>
        </p:nvSpPr>
        <p:spPr>
          <a:xfrm>
            <a:off x="6744506" y="3074429"/>
            <a:ext cx="13945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Compiler</a:t>
            </a:r>
            <a:endParaRPr kumimoji="0" lang="en-US" altLang="zh-CN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6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D69421-FF17-66E2-3EAA-4FF86877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3333CC"/>
                </a:solidFill>
                <a:latin typeface="Arial"/>
                <a:cs typeface="Arial"/>
              </a:rPr>
              <a:t>Linking,</a:t>
            </a:r>
            <a:r>
              <a:rPr lang="en-US" altLang="zh-CN" sz="280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3333CC"/>
                </a:solidFill>
                <a:latin typeface="Arial"/>
                <a:cs typeface="Arial"/>
              </a:rPr>
              <a:t>Loading,…</a:t>
            </a:r>
            <a:r>
              <a:rPr lang="en-US" altLang="zh-CN" sz="2800" b="1" spc="-10" dirty="0" err="1">
                <a:solidFill>
                  <a:srgbClr val="3333CC"/>
                </a:solidFill>
                <a:latin typeface="Arial"/>
                <a:cs typeface="Arial"/>
              </a:rPr>
              <a:t>Makefiles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EC4916-27FC-BEA0-39A6-4306ACD65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Linking: produce final executable program by combining other code (libraries) used by program</a:t>
            </a:r>
          </a:p>
          <a:p>
            <a:pPr lvl="1"/>
            <a:r>
              <a:rPr lang="en-US" altLang="zh-CN" dirty="0"/>
              <a:t>Dynamic Linking: instead of linking at compile time the linking is done at run-time</a:t>
            </a:r>
          </a:p>
          <a:p>
            <a:r>
              <a:rPr lang="en-US" altLang="zh-CN" dirty="0"/>
              <a:t>Multi-file development….</a:t>
            </a:r>
            <a:r>
              <a:rPr lang="en-US" altLang="zh-CN" dirty="0" err="1"/>
              <a:t>Makefiles</a:t>
            </a:r>
            <a:r>
              <a:rPr lang="en-US" altLang="zh-CN" dirty="0"/>
              <a:t> assist in this</a:t>
            </a:r>
          </a:p>
          <a:p>
            <a:pPr lvl="1"/>
            <a:r>
              <a:rPr lang="en-US" altLang="zh-CN" dirty="0"/>
              <a:t>Read tutorials on </a:t>
            </a:r>
            <a:r>
              <a:rPr lang="en-US" altLang="zh-CN" dirty="0" err="1"/>
              <a:t>makefiles</a:t>
            </a:r>
            <a:endParaRPr lang="en-US" altLang="zh-CN" dirty="0"/>
          </a:p>
          <a:p>
            <a:r>
              <a:rPr lang="en-US" altLang="zh-CN" dirty="0"/>
              <a:t>Loader: load executable image generated by linker &amp; execute</a:t>
            </a:r>
          </a:p>
          <a:p>
            <a:pPr lvl="1"/>
            <a:r>
              <a:rPr lang="en-US" altLang="zh-CN" dirty="0"/>
              <a:t>Part of Operating system</a:t>
            </a:r>
          </a:p>
          <a:p>
            <a:pPr lvl="1"/>
            <a:r>
              <a:rPr lang="en-US" altLang="zh-CN" dirty="0"/>
              <a:t>Memory management system does the actual mapping from user 	space to physical addresses</a:t>
            </a:r>
          </a:p>
          <a:p>
            <a:pPr lvl="2"/>
            <a:r>
              <a:rPr lang="en-US" altLang="zh-CN" sz="1800" dirty="0"/>
              <a:t>.ORIG x3000 refers to user space x3000</a:t>
            </a:r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DA23FF-C04E-89F5-69C7-DFE6CE8D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2024/12/12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00D1F6-959F-EBB4-CB8D-7A61B8FD917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E94FD4-01C9-D372-D2B6-2B360638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4128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5540</TotalTime>
  <Pages>0</Pages>
  <Words>4238</Words>
  <Characters>0</Characters>
  <Application>Microsoft Office PowerPoint</Application>
  <DocSecurity>0</DocSecurity>
  <PresentationFormat>全屏显示(4:3)</PresentationFormat>
  <Lines>0</Lines>
  <Paragraphs>1024</Paragraphs>
  <Slides>63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63</vt:i4>
      </vt:variant>
    </vt:vector>
  </HeadingPairs>
  <TitlesOfParts>
    <vt:vector size="83" baseType="lpstr">
      <vt:lpstr>Gungsuh</vt:lpstr>
      <vt:lpstr>仿宋</vt:lpstr>
      <vt:lpstr>黑体</vt:lpstr>
      <vt:lpstr>华文新魏</vt:lpstr>
      <vt:lpstr>KaiTi</vt:lpstr>
      <vt:lpstr>KaiTi</vt:lpstr>
      <vt:lpstr>微软雅黑</vt:lpstr>
      <vt:lpstr>Arial</vt:lpstr>
      <vt:lpstr>Calibri</vt:lpstr>
      <vt:lpstr>Cambria</vt:lpstr>
      <vt:lpstr>Comic Sans MS</vt:lpstr>
      <vt:lpstr>Courier New</vt:lpstr>
      <vt:lpstr>Franklin Gothic Book</vt:lpstr>
      <vt:lpstr>Impact</vt:lpstr>
      <vt:lpstr>Tahoma</vt:lpstr>
      <vt:lpstr>Times New Roman</vt:lpstr>
      <vt:lpstr>Wingdings</vt:lpstr>
      <vt:lpstr>1_Office 主题​​</vt:lpstr>
      <vt:lpstr>学术交流模板3-中文</vt:lpstr>
      <vt:lpstr>2_Office 主题​​</vt:lpstr>
      <vt:lpstr>Chapter 11-13   Compiling C to Assembly – the Run-time Stack</vt:lpstr>
      <vt:lpstr>PowerPoint 演示文稿</vt:lpstr>
      <vt:lpstr>Problem Transformation      - levels of abstraction</vt:lpstr>
      <vt:lpstr>Programming Languages</vt:lpstr>
      <vt:lpstr>Why use a High-Level Language? …our choice= C</vt:lpstr>
      <vt:lpstr>The Evolution of Programming</vt:lpstr>
      <vt:lpstr>Quick Note: Compilation vs. Interpretation</vt:lpstr>
      <vt:lpstr>Compiling a C Program</vt:lpstr>
      <vt:lpstr>Linking, Loading,…Makefiles</vt:lpstr>
      <vt:lpstr>Compiler</vt:lpstr>
      <vt:lpstr>A Simple C Program</vt:lpstr>
      <vt:lpstr>Symbol Table</vt:lpstr>
      <vt:lpstr>Implementing C: Translation from C to Assembly</vt:lpstr>
      <vt:lpstr>Translation: Allocation of Variables</vt:lpstr>
      <vt:lpstr>Start point for translation:</vt:lpstr>
      <vt:lpstr>Lessons from Example 1 (inclassC-1.c )</vt:lpstr>
      <vt:lpstr>Lessons from Example 1</vt:lpstr>
      <vt:lpstr>Defining a variable in C</vt:lpstr>
      <vt:lpstr>Scope: Global and Local</vt:lpstr>
      <vt:lpstr>Where can you put variables….?</vt:lpstr>
      <vt:lpstr>According to the C89 Standard...</vt:lpstr>
      <vt:lpstr>Scope vs. Lifetime</vt:lpstr>
      <vt:lpstr>Memory</vt:lpstr>
      <vt:lpstr>Storage Class: Automatic Variables</vt:lpstr>
      <vt:lpstr>Static Variables (II)</vt:lpstr>
      <vt:lpstr>Static Variables (III)</vt:lpstr>
      <vt:lpstr>PowerPoint 演示文稿</vt:lpstr>
      <vt:lpstr>PowerPoint 演示文稿</vt:lpstr>
      <vt:lpstr>Static Initialization</vt:lpstr>
      <vt:lpstr>Scope can be global within a file</vt:lpstr>
      <vt:lpstr>Scope can be global across all files</vt:lpstr>
      <vt:lpstr>Other goodies</vt:lpstr>
      <vt:lpstr>PowerPoint 演示文稿</vt:lpstr>
      <vt:lpstr>Allocation of Variables in Memory and enforcing Scoping rules</vt:lpstr>
      <vt:lpstr>PowerPoint 演示文稿</vt:lpstr>
      <vt:lpstr>Compiling &amp; Executing C programs: The Run-time Stack</vt:lpstr>
      <vt:lpstr>Memory Representation</vt:lpstr>
      <vt:lpstr>Typical Arrangement</vt:lpstr>
      <vt:lpstr>Typical Arrangement</vt:lpstr>
      <vt:lpstr>Typical Arrangement</vt:lpstr>
      <vt:lpstr>Typical Arrangement</vt:lpstr>
      <vt:lpstr>Typical Arrangement: Heap</vt:lpstr>
      <vt:lpstr>Typical Arrangement: stack for local variables</vt:lpstr>
      <vt:lpstr>auto variables</vt:lpstr>
      <vt:lpstr>Summary of Typical Arrangement</vt:lpstr>
      <vt:lpstr>Compiler Magic</vt:lpstr>
      <vt:lpstr>Activation Records!!!</vt:lpstr>
      <vt:lpstr>Symbol Table</vt:lpstr>
      <vt:lpstr>Symbol Table</vt:lpstr>
      <vt:lpstr>Offset?</vt:lpstr>
      <vt:lpstr>Keeping Track of auto variables</vt:lpstr>
      <vt:lpstr>Why do we care?</vt:lpstr>
      <vt:lpstr>Can we use TOS</vt:lpstr>
      <vt:lpstr>Frame Pointer</vt:lpstr>
      <vt:lpstr>LC3: Local Variable Storage</vt:lpstr>
      <vt:lpstr>Summary: LC3 Allocation for Variables</vt:lpstr>
      <vt:lpstr>LC-3 Memory Map – The Complete Picture</vt:lpstr>
      <vt:lpstr>Variables and Memory Locations</vt:lpstr>
      <vt:lpstr>Example: Compiling to LC-3</vt:lpstr>
      <vt:lpstr>Example: Symbol Table</vt:lpstr>
      <vt:lpstr>Example: Code Generation</vt:lpstr>
      <vt:lpstr>Example (continued)</vt:lpstr>
      <vt:lpstr>Example: C to LC3 Translation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Fuyou Miao</cp:lastModifiedBy>
  <cp:revision>701</cp:revision>
  <cp:lastPrinted>1601-01-01T00:00:00Z</cp:lastPrinted>
  <dcterms:created xsi:type="dcterms:W3CDTF">2012-09-03T16:09:03Z</dcterms:created>
  <dcterms:modified xsi:type="dcterms:W3CDTF">2024-12-12T01:24:50Z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